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71" d="100"/>
          <a:sy n="71" d="100"/>
        </p:scale>
        <p:origin x="-798" y="21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1D8BD707-D9CF-40AE-B4C6-C98DA3205C09}" type="datetimeFigureOut">
              <a:rPr lang="en-US" smtClean="0"/>
              <a:pPr/>
              <a:t>4/29/2018</a:t>
            </a:fld>
            <a:endParaRPr lang="en-US"/>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lang="en-US"/>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1D8BD707-D9CF-40AE-B4C6-C98DA3205C09}" type="datetimeFigureOut">
              <a:rPr lang="en-US" smtClean="0"/>
              <a:pPr/>
              <a:t>4/29/2018</a:t>
            </a:fld>
            <a:endParaRPr lang="en-US"/>
          </a:p>
        </p:txBody>
      </p:sp>
      <p:sp>
        <p:nvSpPr>
          <p:cNvPr id="5" name="Footer Placeholder 4"/>
          <p:cNvSpPr>
            <a:spLocks noGrp="1"/>
          </p:cNvSpPr>
          <p:nvPr>
            <p:ph type="ftr" sz="quarter" idx="11"/>
          </p:nvPr>
        </p:nvSpPr>
        <p:spPr>
          <a:xfrm>
            <a:off x="457200" y="6480969"/>
            <a:ext cx="4260056" cy="300831"/>
          </a:xfrm>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fld id="{1D8BD707-D9CF-40AE-B4C6-C98DA3205C09}" type="datetimeFigureOut">
              <a:rPr lang="en-US" smtClean="0"/>
              <a:pPr/>
              <a:t>4/29/2018</a:t>
            </a:fld>
            <a:endParaRPr lang="en-US"/>
          </a:p>
        </p:txBody>
      </p:sp>
      <p:sp>
        <p:nvSpPr>
          <p:cNvPr id="5" name="Footer Placeholder 4"/>
          <p:cNvSpPr>
            <a:spLocks noGrp="1"/>
          </p:cNvSpPr>
          <p:nvPr>
            <p:ph type="ftr" sz="quarter" idx="11"/>
          </p:nvPr>
        </p:nvSpPr>
        <p:spPr>
          <a:xfrm>
            <a:off x="2619376" y="6480969"/>
            <a:ext cx="4260056" cy="300831"/>
          </a:xfrm>
        </p:spPr>
        <p:txBody>
          <a:bodyPr/>
          <a:lstStyle/>
          <a:p>
            <a:endParaRPr lang="en-US"/>
          </a:p>
        </p:txBody>
      </p:sp>
      <p:sp>
        <p:nvSpPr>
          <p:cNvPr id="6" name="Slide Number Placeholder 5"/>
          <p:cNvSpPr>
            <a:spLocks noGrp="1"/>
          </p:cNvSpPr>
          <p:nvPr>
            <p:ph type="sldNum" sz="quarter" idx="12"/>
          </p:nvPr>
        </p:nvSpPr>
        <p:spPr>
          <a:xfrm>
            <a:off x="8451056" y="809624"/>
            <a:ext cx="502920" cy="300831"/>
          </a:xfrm>
        </p:spPr>
        <p:txBody>
          <a:bodyPr/>
          <a:lstStyle/>
          <a:p>
            <a:fld id="{B6F15528-21DE-4FAA-801E-634DDDAF4B2B}" type="slidenum">
              <a:rPr lang="en-US" smtClean="0"/>
              <a:pPr/>
              <a:t>‹#›</a:t>
            </a:fld>
            <a:endParaRPr lang="en-US"/>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1D8BD707-D9CF-40AE-B4C6-C98DA3205C09}" type="datetimeFigureOut">
              <a:rPr lang="en-US" smtClean="0"/>
              <a:pPr/>
              <a:t>4/29/2018</a:t>
            </a:fld>
            <a:endParaRPr lang="en-US"/>
          </a:p>
        </p:txBody>
      </p:sp>
      <p:sp>
        <p:nvSpPr>
          <p:cNvPr id="6" name="Footer Placeholder 5"/>
          <p:cNvSpPr>
            <a:spLocks noGrp="1"/>
          </p:cNvSpPr>
          <p:nvPr>
            <p:ph type="ftr" sz="quarter" idx="11"/>
          </p:nvPr>
        </p:nvSpPr>
        <p:spPr>
          <a:xfrm>
            <a:off x="457200" y="6480969"/>
            <a:ext cx="4260056" cy="301752"/>
          </a:xfrm>
        </p:spPr>
        <p:txBody>
          <a:bodyPr/>
          <a:lstStyle/>
          <a:p>
            <a:endParaRPr lang="en-US"/>
          </a:p>
        </p:txBody>
      </p:sp>
      <p:sp>
        <p:nvSpPr>
          <p:cNvPr id="7" name="Slide Number Placeholder 6"/>
          <p:cNvSpPr>
            <a:spLocks noGrp="1"/>
          </p:cNvSpPr>
          <p:nvPr>
            <p:ph type="sldNum" sz="quarter" idx="12"/>
          </p:nvPr>
        </p:nvSpPr>
        <p:spPr>
          <a:xfrm>
            <a:off x="7589520" y="6480969"/>
            <a:ext cx="502920" cy="301752"/>
          </a:xfrm>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1D8BD707-D9CF-40AE-B4C6-C98DA3205C09}" type="datetimeFigureOut">
              <a:rPr lang="en-US" smtClean="0"/>
              <a:pPr/>
              <a:t>4/29/2018</a:t>
            </a:fld>
            <a:endParaRPr lang="en-US"/>
          </a:p>
        </p:txBody>
      </p:sp>
      <p:sp>
        <p:nvSpPr>
          <p:cNvPr id="8" name="Footer Placeholder 7"/>
          <p:cNvSpPr>
            <a:spLocks noGrp="1"/>
          </p:cNvSpPr>
          <p:nvPr>
            <p:ph type="ftr" sz="quarter" idx="11"/>
          </p:nvPr>
        </p:nvSpPr>
        <p:spPr>
          <a:xfrm>
            <a:off x="457200" y="6480969"/>
            <a:ext cx="4261104" cy="301752"/>
          </a:xfrm>
        </p:spPr>
        <p:txBody>
          <a:bodyPr/>
          <a:lstStyle/>
          <a:p>
            <a:endParaRPr lang="en-US"/>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4/29/2018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1D8BD707-D9CF-40AE-B4C6-C98DA3205C09}" type="datetimeFigureOut">
              <a:rPr lang="en-US" smtClean="0"/>
              <a:pPr/>
              <a:t>4/29/2018</a:t>
            </a:fld>
            <a:endParaRPr lang="en-US"/>
          </a:p>
        </p:txBody>
      </p:sp>
      <p:sp>
        <p:nvSpPr>
          <p:cNvPr id="3" name="Footer Placeholder 2"/>
          <p:cNvSpPr>
            <a:spLocks noGrp="1"/>
          </p:cNvSpPr>
          <p:nvPr>
            <p:ph type="ftr" sz="quarter" idx="11"/>
          </p:nvPr>
        </p:nvSpPr>
        <p:spPr>
          <a:xfrm>
            <a:off x="457200" y="6481890"/>
            <a:ext cx="4260056" cy="300831"/>
          </a:xfrm>
        </p:spPr>
        <p:txBody>
          <a:bodyPr/>
          <a:lstStyle/>
          <a:p>
            <a:endParaRPr lang="en-US"/>
          </a:p>
        </p:txBody>
      </p:sp>
      <p:sp>
        <p:nvSpPr>
          <p:cNvPr id="4" name="Slide Number Placeholder 3"/>
          <p:cNvSpPr>
            <a:spLocks noGrp="1"/>
          </p:cNvSpPr>
          <p:nvPr>
            <p:ph type="sldNum" sz="quarter" idx="12"/>
          </p:nvPr>
        </p:nvSpPr>
        <p:spPr>
          <a:xfrm>
            <a:off x="7589520" y="6480969"/>
            <a:ext cx="502920" cy="301752"/>
          </a:xfrm>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1D8BD707-D9CF-40AE-B4C6-C98DA3205C09}" type="datetimeFigureOut">
              <a:rPr lang="en-US" smtClean="0"/>
              <a:pPr/>
              <a:t>4/29/2018</a:t>
            </a:fld>
            <a:endParaRPr lang="en-US"/>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1D8BD707-D9CF-40AE-B4C6-C98DA3205C09}" type="datetimeFigureOut">
              <a:rPr lang="en-US" smtClean="0"/>
              <a:pPr/>
              <a:t>4/29/2018</a:t>
            </a:fld>
            <a:endParaRPr lang="en-US"/>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1D8BD707-D9CF-40AE-B4C6-C98DA3205C09}" type="datetimeFigureOut">
              <a:rPr lang="en-US" smtClean="0"/>
              <a:pPr/>
              <a:t>4/29/2018</a:t>
            </a:fld>
            <a:endParaRPr lang="en-US"/>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n-US"/>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B6F15528-21DE-4FAA-801E-634DDDAF4B2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286000"/>
            <a:ext cx="8062912" cy="1470025"/>
          </a:xfrm>
        </p:spPr>
        <p:txBody>
          <a:bodyPr>
            <a:normAutofit fontScale="90000"/>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Unit-1 </a:t>
            </a:r>
            <a:r>
              <a:rPr lang="en-US"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PHOTOCHEMISTRY</a:t>
            </a:r>
            <a:br>
              <a:rPr lang="en-US"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r>
              <a:rPr lang="en-US"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B.Sc. (SEMESTER-V)         US05CCHE05</a:t>
            </a:r>
            <a:br>
              <a:rPr lang="en-US"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r>
              <a:rPr lang="en-US"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r>
            <a:br>
              <a:rPr lang="en-US"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endPar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3" name="Subtitle 2"/>
          <p:cNvSpPr>
            <a:spLocks noGrp="1"/>
          </p:cNvSpPr>
          <p:nvPr>
            <p:ph type="subTitle" idx="1"/>
          </p:nvPr>
        </p:nvSpPr>
        <p:spPr>
          <a:xfrm>
            <a:off x="381000" y="4191000"/>
            <a:ext cx="8062912" cy="1752600"/>
          </a:xfrm>
        </p:spPr>
        <p:txBody>
          <a:bodyPr>
            <a:normAutofit fontScale="85000" lnSpcReduction="20000"/>
          </a:bodyPr>
          <a:lstStyle/>
          <a:p>
            <a:pPr algn="l"/>
            <a:r>
              <a:rPr lang="en-US" b="1" dirty="0" smtClean="0"/>
              <a:t>Dr.M.K.Valand,</a:t>
            </a:r>
            <a:r>
              <a:rPr lang="en-US" dirty="0" smtClean="0"/>
              <a:t/>
            </a:r>
            <a:br>
              <a:rPr lang="en-US" dirty="0" smtClean="0"/>
            </a:br>
            <a:r>
              <a:rPr lang="en-US" b="1" dirty="0" smtClean="0"/>
              <a:t>Assistant Professor, </a:t>
            </a:r>
            <a:r>
              <a:rPr lang="en-US" dirty="0" smtClean="0"/>
              <a:t/>
            </a:r>
            <a:br>
              <a:rPr lang="en-US" dirty="0" smtClean="0"/>
            </a:br>
            <a:r>
              <a:rPr lang="en-US" b="1" dirty="0" smtClean="0"/>
              <a:t>Chemistry Department,</a:t>
            </a:r>
            <a:r>
              <a:rPr lang="en-US" dirty="0" smtClean="0"/>
              <a:t/>
            </a:r>
            <a:br>
              <a:rPr lang="en-US" dirty="0" smtClean="0"/>
            </a:br>
            <a:r>
              <a:rPr lang="en-US" b="1" dirty="0" smtClean="0"/>
              <a:t>V.P.&amp; R.P.T.P. Science College,</a:t>
            </a:r>
            <a:r>
              <a:rPr lang="en-US" dirty="0" smtClean="0"/>
              <a:t/>
            </a:r>
            <a:br>
              <a:rPr lang="en-US" dirty="0" smtClean="0"/>
            </a:br>
            <a:r>
              <a:rPr lang="en-US" b="1" dirty="0" smtClean="0"/>
              <a:t>Vallabh Vidyanagar</a:t>
            </a:r>
            <a:endParaRPr lang="en-US" dirty="0"/>
          </a:p>
        </p:txBody>
      </p:sp>
    </p:spTree>
  </p:cSld>
  <p:clrMapOvr>
    <a:masterClrMapping/>
  </p:clrMapOvr>
  <p:transition>
    <p:randomBa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290">
                                          <p:stCondLst>
                                            <p:cond delay="0"/>
                                          </p:stCondLst>
                                        </p:cTn>
                                        <p:tgtEl>
                                          <p:spTgt spid="2"/>
                                        </p:tgtEl>
                                      </p:cBhvr>
                                    </p:animEffect>
                                    <p:anim calcmode="lin" valueType="num">
                                      <p:cBhvr>
                                        <p:cTn id="8" dur="911"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332"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332" tmFilter="0, 0; 0.125,0.2665; 0.25,0.4; 0.375,0.465; 0.5,0.5;  0.625,0.535; 0.75,0.6; 0.875,0.7335; 1,1">
                                          <p:stCondLst>
                                            <p:cond delay="332"/>
                                          </p:stCondLst>
                                        </p:cTn>
                                        <p:tgtEl>
                                          <p:spTgt spid="2"/>
                                        </p:tgtEl>
                                        <p:attrNameLst>
                                          <p:attrName>ppt_y</p:attrName>
                                        </p:attrNameLst>
                                      </p:cBhvr>
                                      <p:tavLst>
                                        <p:tav tm="0" fmla="#ppt_y-sin(pi*$)/9">
                                          <p:val>
                                            <p:fltVal val="0"/>
                                          </p:val>
                                        </p:tav>
                                        <p:tav tm="100000">
                                          <p:val>
                                            <p:fltVal val="1"/>
                                          </p:val>
                                        </p:tav>
                                      </p:tavLst>
                                    </p:anim>
                                    <p:anim calcmode="lin" valueType="num">
                                      <p:cBhvr>
                                        <p:cTn id="11" dur="166" tmFilter="0, 0; 0.125,0.2665; 0.25,0.4; 0.375,0.465; 0.5,0.5;  0.625,0.535; 0.75,0.6; 0.875,0.7335; 1,1">
                                          <p:stCondLst>
                                            <p:cond delay="662"/>
                                          </p:stCondLst>
                                        </p:cTn>
                                        <p:tgtEl>
                                          <p:spTgt spid="2"/>
                                        </p:tgtEl>
                                        <p:attrNameLst>
                                          <p:attrName>ppt_y</p:attrName>
                                        </p:attrNameLst>
                                      </p:cBhvr>
                                      <p:tavLst>
                                        <p:tav tm="0" fmla="#ppt_y-sin(pi*$)/27">
                                          <p:val>
                                            <p:fltVal val="0"/>
                                          </p:val>
                                        </p:tav>
                                        <p:tav tm="100000">
                                          <p:val>
                                            <p:fltVal val="1"/>
                                          </p:val>
                                        </p:tav>
                                      </p:tavLst>
                                    </p:anim>
                                    <p:anim calcmode="lin" valueType="num">
                                      <p:cBhvr>
                                        <p:cTn id="12" dur="82" tmFilter="0, 0; 0.125,0.2665; 0.25,0.4; 0.375,0.465; 0.5,0.5;  0.625,0.535; 0.75,0.6; 0.875,0.7335; 1,1">
                                          <p:stCondLst>
                                            <p:cond delay="828"/>
                                          </p:stCondLst>
                                        </p:cTn>
                                        <p:tgtEl>
                                          <p:spTgt spid="2"/>
                                        </p:tgtEl>
                                        <p:attrNameLst>
                                          <p:attrName>ppt_y</p:attrName>
                                        </p:attrNameLst>
                                      </p:cBhvr>
                                      <p:tavLst>
                                        <p:tav tm="0" fmla="#ppt_y-sin(pi*$)/81">
                                          <p:val>
                                            <p:fltVal val="0"/>
                                          </p:val>
                                        </p:tav>
                                        <p:tav tm="100000">
                                          <p:val>
                                            <p:fltVal val="1"/>
                                          </p:val>
                                        </p:tav>
                                      </p:tavLst>
                                    </p:anim>
                                    <p:animScale>
                                      <p:cBhvr>
                                        <p:cTn id="13" dur="13">
                                          <p:stCondLst>
                                            <p:cond delay="325"/>
                                          </p:stCondLst>
                                        </p:cTn>
                                        <p:tgtEl>
                                          <p:spTgt spid="2"/>
                                        </p:tgtEl>
                                      </p:cBhvr>
                                      <p:to x="100000" y="60000"/>
                                    </p:animScale>
                                    <p:animScale>
                                      <p:cBhvr>
                                        <p:cTn id="14" dur="83" decel="50000">
                                          <p:stCondLst>
                                            <p:cond delay="338"/>
                                          </p:stCondLst>
                                        </p:cTn>
                                        <p:tgtEl>
                                          <p:spTgt spid="2"/>
                                        </p:tgtEl>
                                      </p:cBhvr>
                                      <p:to x="100000" y="100000"/>
                                    </p:animScale>
                                    <p:animScale>
                                      <p:cBhvr>
                                        <p:cTn id="15" dur="13">
                                          <p:stCondLst>
                                            <p:cond delay="656"/>
                                          </p:stCondLst>
                                        </p:cTn>
                                        <p:tgtEl>
                                          <p:spTgt spid="2"/>
                                        </p:tgtEl>
                                      </p:cBhvr>
                                      <p:to x="100000" y="80000"/>
                                    </p:animScale>
                                    <p:animScale>
                                      <p:cBhvr>
                                        <p:cTn id="16" dur="83" decel="50000">
                                          <p:stCondLst>
                                            <p:cond delay="669"/>
                                          </p:stCondLst>
                                        </p:cTn>
                                        <p:tgtEl>
                                          <p:spTgt spid="2"/>
                                        </p:tgtEl>
                                      </p:cBhvr>
                                      <p:to x="100000" y="100000"/>
                                    </p:animScale>
                                    <p:animScale>
                                      <p:cBhvr>
                                        <p:cTn id="17" dur="13">
                                          <p:stCondLst>
                                            <p:cond delay="821"/>
                                          </p:stCondLst>
                                        </p:cTn>
                                        <p:tgtEl>
                                          <p:spTgt spid="2"/>
                                        </p:tgtEl>
                                      </p:cBhvr>
                                      <p:to x="100000" y="90000"/>
                                    </p:animScale>
                                    <p:animScale>
                                      <p:cBhvr>
                                        <p:cTn id="18" dur="83" decel="50000">
                                          <p:stCondLst>
                                            <p:cond delay="834"/>
                                          </p:stCondLst>
                                        </p:cTn>
                                        <p:tgtEl>
                                          <p:spTgt spid="2"/>
                                        </p:tgtEl>
                                      </p:cBhvr>
                                      <p:to x="100000" y="100000"/>
                                    </p:animScale>
                                    <p:animScale>
                                      <p:cBhvr>
                                        <p:cTn id="19" dur="13">
                                          <p:stCondLst>
                                            <p:cond delay="904"/>
                                          </p:stCondLst>
                                        </p:cTn>
                                        <p:tgtEl>
                                          <p:spTgt spid="2"/>
                                        </p:tgtEl>
                                      </p:cBhvr>
                                      <p:to x="100000" y="95000"/>
                                    </p:animScale>
                                    <p:animScale>
                                      <p:cBhvr>
                                        <p:cTn id="20" dur="83" decel="50000">
                                          <p:stCondLst>
                                            <p:cond delay="917"/>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 calcmode="lin" valueType="num">
                                      <p:cBhvr additive="base">
                                        <p:cTn id="25"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62500" lnSpcReduction="20000"/>
          </a:bodyPr>
          <a:lstStyle/>
          <a:p>
            <a:r>
              <a:rPr lang="en-US" dirty="0" smtClean="0"/>
              <a:t>Dissociation of the polymer increases with </a:t>
            </a:r>
            <a:r>
              <a:rPr lang="en-US" dirty="0" err="1" smtClean="0"/>
              <a:t>dilution.The</a:t>
            </a:r>
            <a:r>
              <a:rPr lang="en-US" dirty="0" smtClean="0"/>
              <a:t> monomer absorbs at 2.0 to 2.765 µ whereas the polymer absorbs at 3.000 µ.Thus, at 2.050 µ shows negative deviation and  3.000 µ shows positive deviation. Another example is the change of color of dichromate ion on dilution.   </a:t>
            </a:r>
            <a:r>
              <a:rPr lang="en-US" dirty="0" smtClean="0"/>
              <a:t>                                                       </a:t>
            </a:r>
            <a:r>
              <a:rPr lang="en-US" dirty="0" smtClean="0"/>
              <a:t>Cr</a:t>
            </a:r>
            <a:r>
              <a:rPr lang="en-US" baseline="-25000" dirty="0" smtClean="0"/>
              <a:t>2</a:t>
            </a:r>
            <a:r>
              <a:rPr lang="en-US" dirty="0" smtClean="0"/>
              <a:t>O</a:t>
            </a:r>
            <a:r>
              <a:rPr lang="en-US" baseline="-25000" dirty="0" smtClean="0"/>
              <a:t>7</a:t>
            </a:r>
            <a:r>
              <a:rPr lang="en-US" dirty="0" smtClean="0"/>
              <a:t> </a:t>
            </a:r>
            <a:r>
              <a:rPr lang="en-US" baseline="30000" dirty="0" smtClean="0"/>
              <a:t>‒2</a:t>
            </a:r>
            <a:r>
              <a:rPr lang="en-US" dirty="0" smtClean="0"/>
              <a:t> + H</a:t>
            </a:r>
            <a:r>
              <a:rPr lang="en-US" baseline="-25000" dirty="0" smtClean="0"/>
              <a:t>2</a:t>
            </a:r>
            <a:r>
              <a:rPr lang="en-US" dirty="0" smtClean="0"/>
              <a:t>O → 2HCrO</a:t>
            </a:r>
            <a:r>
              <a:rPr lang="en-US" baseline="-25000" dirty="0" smtClean="0"/>
              <a:t>4</a:t>
            </a:r>
            <a:r>
              <a:rPr lang="en-US" baseline="30000" dirty="0" smtClean="0"/>
              <a:t>‒</a:t>
            </a:r>
            <a:r>
              <a:rPr lang="en-US" dirty="0" smtClean="0"/>
              <a:t>  → 2H</a:t>
            </a:r>
            <a:r>
              <a:rPr lang="en-US" baseline="30000" dirty="0" smtClean="0"/>
              <a:t>+</a:t>
            </a:r>
            <a:r>
              <a:rPr lang="en-US" dirty="0" smtClean="0"/>
              <a:t> +  CrO</a:t>
            </a:r>
            <a:r>
              <a:rPr lang="en-US" baseline="-25000" dirty="0" smtClean="0"/>
              <a:t>4</a:t>
            </a:r>
            <a:r>
              <a:rPr lang="en-US" dirty="0" smtClean="0"/>
              <a:t> </a:t>
            </a:r>
            <a:r>
              <a:rPr lang="en-US" baseline="30000" dirty="0" smtClean="0"/>
              <a:t>‒2</a:t>
            </a:r>
            <a:r>
              <a:rPr lang="en-US" dirty="0" smtClean="0"/>
              <a:t> </a:t>
            </a:r>
          </a:p>
          <a:p>
            <a:r>
              <a:rPr lang="en-US" dirty="0" smtClean="0"/>
              <a:t> yellow</a:t>
            </a:r>
            <a:r>
              <a:rPr lang="en-US" dirty="0" smtClean="0"/>
              <a:t>                                                  </a:t>
            </a:r>
            <a:r>
              <a:rPr lang="en-US" dirty="0" smtClean="0"/>
              <a:t>orange                                                </a:t>
            </a:r>
            <a:r>
              <a:rPr lang="en-US" dirty="0" smtClean="0"/>
              <a:t>                                                                                                The  </a:t>
            </a:r>
            <a:r>
              <a:rPr lang="en-US" dirty="0" smtClean="0"/>
              <a:t>absorption at 450µ is positive and  350µ it is negative.                                                      (iii) Deviations may also occur due to the presence of impurities that fluoresce or absorb at the absorption wave length.                                                                                        (iv) Deviations may occur if monochromatic light is not used.                                                     (v) If the width of the slit is not proper, undesirable  radiations fall on the detector and deviations may occur. These undesirable  radiations may be absorbed by the impurities and the absorbance of the sample will change.                                                                         (vi) Beer’s law cannot be applied to suspensions. </a:t>
            </a:r>
            <a:endParaRPr lang="en-US" dirty="0"/>
          </a:p>
        </p:txBody>
      </p:sp>
    </p:spTree>
  </p:cSld>
  <p:clrMapOvr>
    <a:masterClrMapping/>
  </p:clrMapOvr>
  <p:transition>
    <p:cove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Application of Beer’s law:</a:t>
            </a:r>
            <a:endPar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3" name="Content Placeholder 2"/>
          <p:cNvSpPr>
            <a:spLocks noGrp="1"/>
          </p:cNvSpPr>
          <p:nvPr>
            <p:ph idx="1"/>
          </p:nvPr>
        </p:nvSpPr>
        <p:spPr/>
        <p:txBody>
          <a:bodyPr/>
          <a:lstStyle/>
          <a:p>
            <a:r>
              <a:rPr lang="en-US" dirty="0" smtClean="0"/>
              <a:t>Beer’s-Lambert’s law is used to determine unknown concentration by </a:t>
            </a:r>
            <a:r>
              <a:rPr lang="en-US" dirty="0" smtClean="0"/>
              <a:t>comparison </a:t>
            </a:r>
            <a:r>
              <a:rPr lang="en-US" dirty="0" smtClean="0"/>
              <a:t>with a solution of known concentration by using colorimeter or spectrophotometer.</a:t>
            </a:r>
            <a:endParaRPr lang="en-US" dirty="0"/>
          </a:p>
        </p:txBody>
      </p:sp>
    </p:spTree>
  </p:cSld>
  <p:clrMapOvr>
    <a:masterClrMapping/>
  </p:clrMapOvr>
  <p:transition>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ppt_x</p:attrName>
                                        </p:attrNameLst>
                                      </p:cBhvr>
                                      <p:tavLst>
                                        <p:tav tm="0">
                                          <p:val>
                                            <p:strVal val="#ppt_x-.2"/>
                                          </p:val>
                                        </p:tav>
                                        <p:tav tm="100000">
                                          <p:val>
                                            <p:strVal val="#ppt_x"/>
                                          </p:val>
                                        </p:tav>
                                      </p:tavLst>
                                    </p:anim>
                                    <p:anim calcmode="lin" valueType="num">
                                      <p:cBhvr>
                                        <p:cTn id="8" dur="10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Laws of photochemistry: </a:t>
            </a:r>
            <a:endPar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3" name="Content Placeholder 2"/>
          <p:cNvSpPr>
            <a:spLocks noGrp="1"/>
          </p:cNvSpPr>
          <p:nvPr>
            <p:ph idx="1"/>
          </p:nvPr>
        </p:nvSpPr>
        <p:spPr/>
        <p:txBody>
          <a:bodyPr>
            <a:normAutofit fontScale="62500" lnSpcReduction="20000"/>
          </a:bodyPr>
          <a:lstStyle/>
          <a:p>
            <a:r>
              <a:rPr lang="en-US" dirty="0" smtClean="0"/>
              <a:t>(1) Grotthuss-Draper law:                                                                                                       This law is known as first law of photochemistry.”When light falls on any substance, only the fraction of incident light which is absorbed by the substance can bring about a chemical change, reflected and transmitted light do not produce any such effect.”  </a:t>
            </a:r>
            <a:r>
              <a:rPr lang="en-US" dirty="0" smtClean="0"/>
              <a:t> </a:t>
            </a:r>
            <a:r>
              <a:rPr lang="en-US" dirty="0" smtClean="0"/>
              <a:t>All light radiations absorbed by reacting system may not used to give desired product. When conditions are not favorable, some portion or the whole light absorbed is converted into heat or re-emitted as radiations. This law is purely qualitative. It does not give any relationship between the amount of light absorbed by a system and the number of molecules reacted.                                                                                                        (2) Law of photochemical equivalence:                                                                                 According to quantum theory of light, energy is absorbed or emitted only in small packets of quanta of magnitude E = h v. E is energy, h is Plank’s constant , v is the frequency. Einstein applied quantum theory to photochemical reactions and gave the law. “When an atom or molecule absorbs light of a given frequency, it absorbs one quantum only.”</a:t>
            </a:r>
            <a:endParaRPr lang="en-US" dirty="0"/>
          </a:p>
        </p:txBody>
      </p:sp>
    </p:spTree>
  </p:cSld>
  <p:clrMapOvr>
    <a:masterClrMapping/>
  </p:clrMapOvr>
  <p:transition>
    <p:cover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ppt_x</p:attrName>
                                        </p:attrNameLst>
                                      </p:cBhvr>
                                      <p:tavLst>
                                        <p:tav tm="0">
                                          <p:val>
                                            <p:strVal val="#ppt_x-.2"/>
                                          </p:val>
                                        </p:tav>
                                        <p:tav tm="100000">
                                          <p:val>
                                            <p:strVal val="#ppt_x"/>
                                          </p:val>
                                        </p:tav>
                                      </p:tavLst>
                                    </p:anim>
                                    <p:anim calcmode="lin" valueType="num">
                                      <p:cBhvr>
                                        <p:cTn id="8" dur="10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Einstein considered the work of scientist Stark and restated his law as “Each molecule which takes part in a chemical reaction absorbs one quantum of light which induces the reaction.” or “one molecules one quantum.” AB + hv  → AB*                In the primary process, the number of molecules activated is equal to the number of quanta absorbed. Therefore, amount of energy E, for activation of one mole is N.h.v.    N is the Avogadro’s number. E = N.h.v. This quantity of energy E absorbed per mole is known as Einstein. N = 6.023 x 10</a:t>
            </a:r>
            <a:r>
              <a:rPr lang="en-US" baseline="30000" dirty="0" smtClean="0"/>
              <a:t>23</a:t>
            </a:r>
            <a:r>
              <a:rPr lang="en-US" dirty="0" smtClean="0"/>
              <a:t> molecules, h = 6.624 x 10</a:t>
            </a:r>
            <a:r>
              <a:rPr lang="en-US" baseline="30000" dirty="0" smtClean="0"/>
              <a:t>‒27</a:t>
            </a:r>
            <a:r>
              <a:rPr lang="en-US" dirty="0" smtClean="0"/>
              <a:t> erg. sec                      E = N.h.v   =  6.023 x 10</a:t>
            </a:r>
            <a:r>
              <a:rPr lang="en-US" baseline="30000" dirty="0" smtClean="0"/>
              <a:t>23</a:t>
            </a:r>
            <a:r>
              <a:rPr lang="en-US" dirty="0" smtClean="0"/>
              <a:t>  x 6.624 x 10</a:t>
            </a:r>
            <a:r>
              <a:rPr lang="en-US" baseline="30000" dirty="0" smtClean="0"/>
              <a:t>‒27</a:t>
            </a:r>
            <a:r>
              <a:rPr lang="en-US" dirty="0" smtClean="0"/>
              <a:t> x v </a:t>
            </a:r>
            <a:r>
              <a:rPr lang="en-US" dirty="0" smtClean="0"/>
              <a:t>ergs                              </a:t>
            </a:r>
            <a:r>
              <a:rPr lang="en-US" dirty="0" smtClean="0"/>
              <a:t>(1 cal = 4.186 x 10</a:t>
            </a:r>
            <a:r>
              <a:rPr lang="en-US" baseline="30000" dirty="0" smtClean="0"/>
              <a:t>7</a:t>
            </a:r>
            <a:r>
              <a:rPr lang="en-US" dirty="0" smtClean="0"/>
              <a:t>  ergs). Therefore, E = 9.53 x 10</a:t>
            </a:r>
            <a:r>
              <a:rPr lang="en-US" baseline="30000" dirty="0" smtClean="0"/>
              <a:t>‒11</a:t>
            </a:r>
            <a:r>
              <a:rPr lang="en-US" dirty="0" smtClean="0"/>
              <a:t> v cal. </a:t>
            </a:r>
            <a:r>
              <a:rPr lang="en-US" dirty="0" smtClean="0"/>
              <a:t>       Now</a:t>
            </a:r>
            <a:r>
              <a:rPr lang="en-US" dirty="0" smtClean="0"/>
              <a:t>, c = </a:t>
            </a:r>
            <a:r>
              <a:rPr lang="en-US" dirty="0" smtClean="0"/>
              <a:t>λ.v.    </a:t>
            </a:r>
            <a:r>
              <a:rPr lang="en-US" dirty="0" smtClean="0"/>
              <a:t>Therefore, v = c/λ = (3 x10</a:t>
            </a:r>
            <a:r>
              <a:rPr lang="en-US" baseline="30000" dirty="0" smtClean="0"/>
              <a:t>10</a:t>
            </a:r>
            <a:r>
              <a:rPr lang="en-US" dirty="0" smtClean="0"/>
              <a:t> /λ).                   </a:t>
            </a:r>
            <a:r>
              <a:rPr lang="en-US" dirty="0" smtClean="0"/>
              <a:t>          </a:t>
            </a:r>
            <a:r>
              <a:rPr lang="en-US" dirty="0" smtClean="0"/>
              <a:t>So, E = (9.53 x10</a:t>
            </a:r>
            <a:r>
              <a:rPr lang="en-US" baseline="30000" dirty="0" smtClean="0"/>
              <a:t>‒11 </a:t>
            </a:r>
            <a:r>
              <a:rPr lang="en-US" dirty="0" smtClean="0"/>
              <a:t>x 3 x10</a:t>
            </a:r>
            <a:r>
              <a:rPr lang="en-US" baseline="30000" dirty="0" smtClean="0"/>
              <a:t>10</a:t>
            </a:r>
            <a:r>
              <a:rPr lang="en-US" dirty="0" smtClean="0"/>
              <a:t>/ λ x10</a:t>
            </a:r>
            <a:r>
              <a:rPr lang="en-US" baseline="30000" dirty="0" smtClean="0"/>
              <a:t>‒8</a:t>
            </a:r>
            <a:r>
              <a:rPr lang="en-US" dirty="0" smtClean="0"/>
              <a:t>) cal.  Now,1 A = 10</a:t>
            </a:r>
            <a:r>
              <a:rPr lang="en-US" baseline="30000" dirty="0" smtClean="0"/>
              <a:t>‒8</a:t>
            </a:r>
            <a:r>
              <a:rPr lang="en-US" dirty="0" smtClean="0"/>
              <a:t> cm,                                      E = ( 2.859  x10</a:t>
            </a:r>
            <a:r>
              <a:rPr lang="en-US" baseline="30000" dirty="0" smtClean="0"/>
              <a:t>8</a:t>
            </a:r>
            <a:r>
              <a:rPr lang="en-US" dirty="0" smtClean="0"/>
              <a:t> / λ) cal   =  ( 2.859  x10</a:t>
            </a:r>
            <a:r>
              <a:rPr lang="en-US" baseline="30000" dirty="0" smtClean="0"/>
              <a:t>5</a:t>
            </a:r>
            <a:r>
              <a:rPr lang="en-US" dirty="0" smtClean="0"/>
              <a:t> / λ)  K cal. </a:t>
            </a:r>
            <a:r>
              <a:rPr lang="en-US" dirty="0" smtClean="0"/>
              <a:t>                           It </a:t>
            </a:r>
            <a:r>
              <a:rPr lang="en-US" dirty="0" smtClean="0"/>
              <a:t>is clear from this equation that energy absorbed per mole decreases with increasing wave length. E α1/λ. </a:t>
            </a:r>
            <a:endParaRPr lang="en-US" dirty="0"/>
          </a:p>
        </p:txBody>
      </p:sp>
    </p:spTree>
  </p:cSld>
  <p:clrMapOvr>
    <a:masterClrMapping/>
  </p:clrMapOvr>
  <p:transition>
    <p:zoom dir="in"/>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b="1" dirty="0" smtClean="0">
                <a:ln w="11430">
                  <a:noFill/>
                </a:ln>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Quantum yield or quantum efficiency:</a:t>
            </a:r>
            <a:endParaRPr lang="en-US" b="1" dirty="0">
              <a:ln w="11430">
                <a:noFill/>
              </a:ln>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3" name="Content Placeholder 2"/>
          <p:cNvSpPr>
            <a:spLocks noGrp="1"/>
          </p:cNvSpPr>
          <p:nvPr>
            <p:ph idx="1"/>
          </p:nvPr>
        </p:nvSpPr>
        <p:spPr/>
        <p:txBody>
          <a:bodyPr>
            <a:normAutofit fontScale="70000" lnSpcReduction="20000"/>
          </a:bodyPr>
          <a:lstStyle/>
          <a:p>
            <a:r>
              <a:rPr lang="en-US" dirty="0" smtClean="0"/>
              <a:t>A photochemical reaction involves two processes. One is primary process in which light is absorbed by molecule to give excited molecule. Another is secondary process. In this process excited molecule initiates a series of thermal reactions. In such reactions many reactant molecules may undergo chemical change by absorbing one quantum only.                                             In some cases, activated molecule undergoes activation. Thus, less than one molecule may react per quantum.                                                                                                    The overall result of photochemical reaction is expressed in terms of quantum yield. The quantum yield or quantum efficiency (ϕ) is defined as: “It is the number of molecules which undergo chemical transformation per quantum of absorbed energy.” Mathematically, </a:t>
            </a:r>
          </a:p>
          <a:p>
            <a:endParaRPr lang="en-US" dirty="0"/>
          </a:p>
        </p:txBody>
      </p:sp>
    </p:spTree>
  </p:cSld>
  <p:clrMapOvr>
    <a:masterClrMapping/>
  </p:clrMapOvr>
  <p:transition>
    <p:checke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ppt_x</p:attrName>
                                        </p:attrNameLst>
                                      </p:cBhvr>
                                      <p:tavLst>
                                        <p:tav tm="0">
                                          <p:val>
                                            <p:strVal val="#ppt_x-.2"/>
                                          </p:val>
                                        </p:tav>
                                        <p:tav tm="100000">
                                          <p:val>
                                            <p:strVal val="#ppt_x"/>
                                          </p:val>
                                        </p:tav>
                                      </p:tavLst>
                                    </p:anim>
                                    <p:anim calcmode="lin" valueType="num">
                                      <p:cBhvr>
                                        <p:cTn id="8" dur="10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5" name="Content Placeholder 2"/>
          <p:cNvSpPr txBox="1">
            <a:spLocks/>
          </p:cNvSpPr>
          <p:nvPr/>
        </p:nvSpPr>
        <p:spPr>
          <a:xfrm>
            <a:off x="304800" y="2743200"/>
            <a:ext cx="8229600" cy="4572000"/>
          </a:xfrm>
          <a:prstGeom prst="rect">
            <a:avLst/>
          </a:prstGeom>
        </p:spPr>
        <p:txBody>
          <a:bodyPr vert="horz" anchor="t">
            <a:normAutofit/>
          </a:bodyPr>
          <a:lstStyle/>
          <a:p>
            <a:pPr marL="448056" marR="0" lvl="0" indent="-384048" algn="l" defTabSz="914400" rtl="0" eaLnBrk="1" fontAlgn="auto" latinLnBrk="0" hangingPunct="1">
              <a:lnSpc>
                <a:spcPct val="100000"/>
              </a:lnSpc>
              <a:spcBef>
                <a:spcPct val="20000"/>
              </a:spcBef>
              <a:spcAft>
                <a:spcPts val="0"/>
              </a:spcAft>
              <a:buClr>
                <a:schemeClr val="accent1"/>
              </a:buClr>
              <a:buSzPct val="80000"/>
              <a:buFont typeface="Wingdings 2"/>
              <a:buChar char=""/>
              <a:tabLst/>
              <a:defRPr/>
            </a:pPr>
            <a:endParaRPr kumimoji="0" lang="en-US" sz="3000" b="0" i="0" u="none" strike="noStrike" kern="1200" cap="none" spc="0" normalizeH="0" baseline="0" noProof="0" dirty="0">
              <a:ln>
                <a:noFill/>
              </a:ln>
              <a:solidFill>
                <a:schemeClr val="tx1"/>
              </a:solidFill>
              <a:effectLst/>
              <a:uLnTx/>
              <a:uFillTx/>
              <a:latin typeface="+mn-lt"/>
              <a:ea typeface="+mn-ea"/>
              <a:cs typeface="+mn-cs"/>
            </a:endParaRPr>
          </a:p>
        </p:txBody>
      </p:sp>
      <p:sp>
        <p:nvSpPr>
          <p:cNvPr id="6" name="Rectangle 5"/>
          <p:cNvSpPr/>
          <p:nvPr/>
        </p:nvSpPr>
        <p:spPr>
          <a:xfrm>
            <a:off x="1143000" y="4876800"/>
            <a:ext cx="7086600" cy="923330"/>
          </a:xfrm>
          <a:prstGeom prst="rect">
            <a:avLst/>
          </a:prstGeom>
        </p:spPr>
        <p:txBody>
          <a:bodyPr wrap="square">
            <a:spAutoFit/>
          </a:bodyPr>
          <a:lstStyle/>
          <a:p>
            <a:r>
              <a:rPr lang="en-US" dirty="0" smtClean="0"/>
              <a:t>The number of quanta absorbed (</a:t>
            </a:r>
            <a:r>
              <a:rPr lang="en-US" dirty="0" err="1" smtClean="0"/>
              <a:t>ɳ</a:t>
            </a:r>
            <a:r>
              <a:rPr lang="en-US" baseline="-25000" dirty="0" err="1" smtClean="0"/>
              <a:t>a</a:t>
            </a:r>
            <a:r>
              <a:rPr lang="en-US" dirty="0" smtClean="0"/>
              <a:t>) in a unit time :   </a:t>
            </a:r>
            <a:r>
              <a:rPr lang="en-US" dirty="0" err="1" smtClean="0"/>
              <a:t>ɳ</a:t>
            </a:r>
            <a:r>
              <a:rPr lang="en-US" baseline="-25000" dirty="0" err="1" smtClean="0"/>
              <a:t>a</a:t>
            </a:r>
            <a:r>
              <a:rPr lang="en-US" dirty="0" smtClean="0"/>
              <a:t> = Q / hv .The rate of chemical reaction is  ‒(dn/</a:t>
            </a:r>
            <a:r>
              <a:rPr lang="en-US" dirty="0" err="1" smtClean="0"/>
              <a:t>dt</a:t>
            </a:r>
            <a:r>
              <a:rPr lang="en-US" dirty="0" smtClean="0"/>
              <a:t>) = </a:t>
            </a:r>
            <a:r>
              <a:rPr lang="en-US" dirty="0" err="1" smtClean="0"/>
              <a:t>ϕQ</a:t>
            </a:r>
            <a:r>
              <a:rPr lang="en-US" dirty="0" smtClean="0"/>
              <a:t>/ hv. The quantum yields are dependent on the light intensity.</a:t>
            </a:r>
            <a:endParaRPr lang="en-US" dirty="0"/>
          </a:p>
        </p:txBody>
      </p:sp>
      <p:graphicFrame>
        <p:nvGraphicFramePr>
          <p:cNvPr id="8" name="Content Placeholder 7"/>
          <p:cNvGraphicFramePr>
            <a:graphicFrameLocks noGrp="1"/>
          </p:cNvGraphicFramePr>
          <p:nvPr>
            <p:ph idx="1"/>
          </p:nvPr>
        </p:nvGraphicFramePr>
        <p:xfrm>
          <a:off x="457200" y="1882775"/>
          <a:ext cx="8229600" cy="2595880"/>
        </p:xfrm>
        <a:graphic>
          <a:graphicData uri="http://schemas.openxmlformats.org/drawingml/2006/table">
            <a:tbl>
              <a:tblPr firstRow="1" bandRow="1">
                <a:tableStyleId>{0E3FDE45-AF77-4B5C-9715-49D594BDF05E}</a:tableStyleId>
              </a:tblPr>
              <a:tblGrid>
                <a:gridCol w="1219200"/>
                <a:gridCol w="7010400"/>
              </a:tblGrid>
              <a:tr h="370840">
                <a:tc>
                  <a:txBody>
                    <a:bodyPr/>
                    <a:lstStyle/>
                    <a:p>
                      <a:endParaRPr lang="en-US" dirty="0"/>
                    </a:p>
                  </a:txBody>
                  <a:tcPr/>
                </a:tc>
                <a:tc>
                  <a:txBody>
                    <a:bodyPr/>
                    <a:lstStyle/>
                    <a:p>
                      <a:endParaRPr lang="en-US"/>
                    </a:p>
                  </a:txBody>
                  <a:tcPr/>
                </a:tc>
              </a:tr>
              <a:tr h="741680">
                <a:tc>
                  <a:txBody>
                    <a:bodyPr/>
                    <a:lstStyle/>
                    <a:p>
                      <a:pPr marL="0" marR="0" algn="ctr">
                        <a:lnSpc>
                          <a:spcPct val="115000"/>
                        </a:lnSpc>
                        <a:spcBef>
                          <a:spcPts val="0"/>
                        </a:spcBef>
                        <a:spcAft>
                          <a:spcPts val="0"/>
                        </a:spcAft>
                      </a:pPr>
                      <a:r>
                        <a:rPr lang="en-US" sz="1200" dirty="0" smtClean="0"/>
                        <a:t>                  ϕ </a:t>
                      </a:r>
                      <a:r>
                        <a:rPr lang="en-US" sz="1200" dirty="0"/>
                        <a:t>=</a:t>
                      </a:r>
                      <a:endParaRPr lang="en-US" sz="1100" dirty="0">
                        <a:latin typeface="Calibri"/>
                        <a:ea typeface="Calibri"/>
                        <a:cs typeface="Shruti"/>
                      </a:endParaRPr>
                    </a:p>
                  </a:txBody>
                  <a:tcPr marL="68580" marR="68580" marT="0" marB="0"/>
                </a:tc>
                <a:tc>
                  <a:txBody>
                    <a:bodyPr/>
                    <a:lstStyle/>
                    <a:p>
                      <a:pPr marL="0" marR="0">
                        <a:lnSpc>
                          <a:spcPct val="115000"/>
                        </a:lnSpc>
                        <a:spcBef>
                          <a:spcPts val="0"/>
                        </a:spcBef>
                        <a:spcAft>
                          <a:spcPts val="0"/>
                        </a:spcAft>
                      </a:pPr>
                      <a:r>
                        <a:rPr lang="en-US" sz="1200" dirty="0" smtClean="0"/>
                        <a:t>No</a:t>
                      </a:r>
                      <a:r>
                        <a:rPr lang="en-US" sz="1200" dirty="0"/>
                        <a:t>. of molecules reacting in a given </a:t>
                      </a:r>
                      <a:r>
                        <a:rPr lang="en-US" sz="1200" dirty="0" smtClean="0"/>
                        <a:t>time</a:t>
                      </a:r>
                      <a:endParaRPr lang="en-US" sz="1100" dirty="0">
                        <a:latin typeface="Calibri"/>
                        <a:ea typeface="Calibri"/>
                        <a:cs typeface="Shruti"/>
                      </a:endParaRPr>
                    </a:p>
                    <a:p>
                      <a:pPr marL="0" marR="0">
                        <a:lnSpc>
                          <a:spcPct val="115000"/>
                        </a:lnSpc>
                        <a:spcBef>
                          <a:spcPts val="0"/>
                        </a:spcBef>
                        <a:spcAft>
                          <a:spcPts val="0"/>
                        </a:spcAft>
                      </a:pPr>
                      <a:r>
                        <a:rPr lang="en-US" sz="1200" dirty="0"/>
                        <a:t>No. of quanta absorbed in the same time</a:t>
                      </a:r>
                      <a:endParaRPr lang="en-US" sz="1100" dirty="0">
                        <a:latin typeface="Calibri"/>
                        <a:ea typeface="Calibri"/>
                        <a:cs typeface="Shruti"/>
                      </a:endParaRPr>
                    </a:p>
                  </a:txBody>
                  <a:tcPr marL="68580" marR="68580" marT="0" marB="0"/>
                </a:tc>
              </a:tr>
              <a:tr h="741680">
                <a:tc>
                  <a:txBody>
                    <a:bodyPr/>
                    <a:lstStyle/>
                    <a:p>
                      <a:pPr marL="0" marR="0" algn="ctr">
                        <a:lnSpc>
                          <a:spcPct val="115000"/>
                        </a:lnSpc>
                        <a:spcBef>
                          <a:spcPts val="0"/>
                        </a:spcBef>
                        <a:spcAft>
                          <a:spcPts val="0"/>
                        </a:spcAft>
                      </a:pPr>
                      <a:r>
                        <a:rPr lang="en-US" sz="1200" dirty="0" smtClean="0"/>
                        <a:t>                   ϕ </a:t>
                      </a:r>
                      <a:r>
                        <a:rPr lang="en-US" sz="1200" dirty="0"/>
                        <a:t>=</a:t>
                      </a:r>
                      <a:endParaRPr lang="en-US" sz="1100" dirty="0">
                        <a:latin typeface="Calibri"/>
                        <a:ea typeface="Calibri"/>
                        <a:cs typeface="Shruti"/>
                      </a:endParaRPr>
                    </a:p>
                  </a:txBody>
                  <a:tcPr marL="68580" marR="68580" marT="0" marB="0"/>
                </a:tc>
                <a:tc>
                  <a:txBody>
                    <a:bodyPr/>
                    <a:lstStyle/>
                    <a:p>
                      <a:pPr marL="0" marR="0">
                        <a:lnSpc>
                          <a:spcPct val="115000"/>
                        </a:lnSpc>
                        <a:spcBef>
                          <a:spcPts val="0"/>
                        </a:spcBef>
                        <a:spcAft>
                          <a:spcPts val="0"/>
                        </a:spcAft>
                      </a:pPr>
                      <a:r>
                        <a:rPr lang="en-US" sz="1200" dirty="0"/>
                        <a:t>No. of moles reacting in a given </a:t>
                      </a:r>
                      <a:r>
                        <a:rPr lang="en-US" sz="1200" dirty="0" smtClean="0"/>
                        <a:t>time</a:t>
                      </a:r>
                      <a:endParaRPr lang="en-US" sz="1100" dirty="0">
                        <a:latin typeface="Calibri"/>
                        <a:ea typeface="Calibri"/>
                        <a:cs typeface="Shruti"/>
                      </a:endParaRPr>
                    </a:p>
                    <a:p>
                      <a:pPr marL="0" marR="0">
                        <a:lnSpc>
                          <a:spcPct val="115000"/>
                        </a:lnSpc>
                        <a:spcBef>
                          <a:spcPts val="0"/>
                        </a:spcBef>
                        <a:spcAft>
                          <a:spcPts val="0"/>
                        </a:spcAft>
                      </a:pPr>
                      <a:r>
                        <a:rPr lang="en-US" sz="1200" dirty="0"/>
                        <a:t>No. of einsteins absorbed in the same time</a:t>
                      </a:r>
                      <a:endParaRPr lang="en-US" sz="1100" dirty="0"/>
                    </a:p>
                    <a:p>
                      <a:pPr marL="0" marR="0">
                        <a:lnSpc>
                          <a:spcPct val="115000"/>
                        </a:lnSpc>
                        <a:spcBef>
                          <a:spcPts val="0"/>
                        </a:spcBef>
                        <a:spcAft>
                          <a:spcPts val="0"/>
                        </a:spcAft>
                      </a:pPr>
                      <a:r>
                        <a:rPr lang="en-US" sz="1200" dirty="0"/>
                        <a:t>  </a:t>
                      </a:r>
                      <a:endParaRPr lang="en-US" sz="1100" dirty="0">
                        <a:latin typeface="Calibri"/>
                        <a:ea typeface="Calibri"/>
                        <a:cs typeface="Shruti"/>
                      </a:endParaRPr>
                    </a:p>
                  </a:txBody>
                  <a:tcPr marL="68580" marR="68580" marT="0" marB="0"/>
                </a:tc>
              </a:tr>
              <a:tr h="741680">
                <a:tc>
                  <a:txBody>
                    <a:bodyPr/>
                    <a:lstStyle/>
                    <a:p>
                      <a:pPr marL="0" marR="0" algn="ctr">
                        <a:lnSpc>
                          <a:spcPct val="115000"/>
                        </a:lnSpc>
                        <a:spcBef>
                          <a:spcPts val="0"/>
                        </a:spcBef>
                        <a:spcAft>
                          <a:spcPts val="0"/>
                        </a:spcAft>
                      </a:pPr>
                      <a:r>
                        <a:rPr lang="en-US" sz="1200" baseline="0" dirty="0" smtClean="0"/>
                        <a:t>                  </a:t>
                      </a:r>
                      <a:r>
                        <a:rPr lang="en-US" sz="1200" dirty="0" smtClean="0"/>
                        <a:t>ϕ </a:t>
                      </a:r>
                      <a:r>
                        <a:rPr lang="en-US" sz="1200" dirty="0"/>
                        <a:t>=</a:t>
                      </a:r>
                      <a:endParaRPr lang="en-US" sz="1100" dirty="0">
                        <a:latin typeface="Calibri"/>
                        <a:ea typeface="Calibri"/>
                        <a:cs typeface="Shruti"/>
                      </a:endParaRPr>
                    </a:p>
                  </a:txBody>
                  <a:tcPr marL="68580" marR="68580" marT="0" marB="0"/>
                </a:tc>
                <a:tc>
                  <a:txBody>
                    <a:bodyPr/>
                    <a:lstStyle/>
                    <a:p>
                      <a:pPr marL="0" marR="0" algn="l">
                        <a:lnSpc>
                          <a:spcPct val="115000"/>
                        </a:lnSpc>
                        <a:spcBef>
                          <a:spcPts val="0"/>
                        </a:spcBef>
                        <a:spcAft>
                          <a:spcPts val="0"/>
                        </a:spcAft>
                      </a:pPr>
                      <a:r>
                        <a:rPr lang="en-US" sz="1200" dirty="0"/>
                        <a:t>Rate of chemical  </a:t>
                      </a:r>
                      <a:r>
                        <a:rPr lang="en-US" sz="1200" dirty="0" smtClean="0"/>
                        <a:t>reaction</a:t>
                      </a:r>
                    </a:p>
                    <a:p>
                      <a:pPr marL="0" marR="0" algn="l">
                        <a:lnSpc>
                          <a:spcPct val="115000"/>
                        </a:lnSpc>
                        <a:spcBef>
                          <a:spcPts val="0"/>
                        </a:spcBef>
                        <a:spcAft>
                          <a:spcPts val="0"/>
                        </a:spcAft>
                      </a:pPr>
                      <a:r>
                        <a:rPr lang="en-US" sz="1200" dirty="0" smtClean="0"/>
                        <a:t>No</a:t>
                      </a:r>
                      <a:r>
                        <a:rPr lang="en-US" sz="1200" dirty="0"/>
                        <a:t>. of einsteins absorbed </a:t>
                      </a:r>
                      <a:endParaRPr lang="en-US" sz="1100" dirty="0"/>
                    </a:p>
                    <a:p>
                      <a:pPr marL="0" marR="0" algn="l">
                        <a:lnSpc>
                          <a:spcPct val="115000"/>
                        </a:lnSpc>
                        <a:spcBef>
                          <a:spcPts val="0"/>
                        </a:spcBef>
                        <a:spcAft>
                          <a:spcPts val="0"/>
                        </a:spcAft>
                      </a:pPr>
                      <a:r>
                        <a:rPr lang="en-US" sz="1200" dirty="0"/>
                        <a:t> </a:t>
                      </a:r>
                      <a:endParaRPr lang="en-US" sz="1100" dirty="0">
                        <a:latin typeface="Calibri"/>
                        <a:ea typeface="Calibri"/>
                        <a:cs typeface="Shruti"/>
                      </a:endParaRPr>
                    </a:p>
                  </a:txBody>
                  <a:tcPr marL="68580" marR="68580" marT="0" marB="0"/>
                </a:tc>
              </a:tr>
            </a:tbl>
          </a:graphicData>
        </a:graphic>
      </p:graphicFrame>
      <p:cxnSp>
        <p:nvCxnSpPr>
          <p:cNvPr id="10" name="Straight Connector 9"/>
          <p:cNvCxnSpPr/>
          <p:nvPr/>
        </p:nvCxnSpPr>
        <p:spPr>
          <a:xfrm>
            <a:off x="1752600" y="2438400"/>
            <a:ext cx="3124200" cy="1588"/>
          </a:xfrm>
          <a:prstGeom prst="line">
            <a:avLst/>
          </a:prstGeom>
        </p:spPr>
        <p:style>
          <a:lnRef idx="2">
            <a:schemeClr val="accent2"/>
          </a:lnRef>
          <a:fillRef idx="0">
            <a:schemeClr val="accent2"/>
          </a:fillRef>
          <a:effectRef idx="1">
            <a:schemeClr val="accent2"/>
          </a:effectRef>
          <a:fontRef idx="minor">
            <a:schemeClr val="tx1"/>
          </a:fontRef>
        </p:style>
      </p:cxnSp>
      <p:cxnSp>
        <p:nvCxnSpPr>
          <p:cNvPr id="11" name="Straight Connector 10"/>
          <p:cNvCxnSpPr/>
          <p:nvPr/>
        </p:nvCxnSpPr>
        <p:spPr>
          <a:xfrm>
            <a:off x="1752600" y="3200400"/>
            <a:ext cx="3124200" cy="1588"/>
          </a:xfrm>
          <a:prstGeom prst="line">
            <a:avLst/>
          </a:prstGeom>
        </p:spPr>
        <p:style>
          <a:lnRef idx="2">
            <a:schemeClr val="accent2"/>
          </a:lnRef>
          <a:fillRef idx="0">
            <a:schemeClr val="accent2"/>
          </a:fillRef>
          <a:effectRef idx="1">
            <a:schemeClr val="accent2"/>
          </a:effectRef>
          <a:fontRef idx="minor">
            <a:schemeClr val="tx1"/>
          </a:fontRef>
        </p:style>
      </p:cxnSp>
      <p:cxnSp>
        <p:nvCxnSpPr>
          <p:cNvPr id="12" name="Straight Connector 11"/>
          <p:cNvCxnSpPr/>
          <p:nvPr/>
        </p:nvCxnSpPr>
        <p:spPr>
          <a:xfrm>
            <a:off x="1752600" y="3962400"/>
            <a:ext cx="2057400" cy="1588"/>
          </a:xfrm>
          <a:prstGeom prst="line">
            <a:avLst/>
          </a:prstGeom>
        </p:spPr>
        <p:style>
          <a:lnRef idx="2">
            <a:schemeClr val="accent2"/>
          </a:lnRef>
          <a:fillRef idx="0">
            <a:schemeClr val="accent2"/>
          </a:fillRef>
          <a:effectRef idx="1">
            <a:schemeClr val="accent2"/>
          </a:effectRef>
          <a:fontRef idx="minor">
            <a:schemeClr val="tx1"/>
          </a:fontRef>
        </p:style>
      </p:cxnSp>
    </p:spTree>
  </p:cSld>
  <p:clrMapOvr>
    <a:masterClrMapping/>
  </p:clrMapOvr>
  <p:transition>
    <p:cover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Scale>
                                      <p:cBhvr>
                                        <p:cTn id="7" dur="1000" decel="50000" fill="hold">
                                          <p:stCondLst>
                                            <p:cond delay="0"/>
                                          </p:stCondLst>
                                        </p:cTn>
                                        <p:tgtEl>
                                          <p:spTgt spid="8"/>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8"/>
                                        </p:tgtEl>
                                        <p:attrNameLst>
                                          <p:attrName>ppt_x</p:attrName>
                                          <p:attrName>ppt_y</p:attrName>
                                        </p:attrNameLst>
                                      </p:cBhvr>
                                    </p:animMotion>
                                    <p:animEffect transition="in" filter="fade">
                                      <p:cBhvr>
                                        <p:cTn id="9"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Deviations in the law of photochemical equivalence:</a:t>
            </a:r>
            <a:endPar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3" name="Content Placeholder 2"/>
          <p:cNvSpPr>
            <a:spLocks noGrp="1"/>
          </p:cNvSpPr>
          <p:nvPr>
            <p:ph idx="1"/>
          </p:nvPr>
        </p:nvSpPr>
        <p:spPr/>
        <p:txBody>
          <a:bodyPr>
            <a:normAutofit fontScale="55000" lnSpcReduction="20000"/>
          </a:bodyPr>
          <a:lstStyle/>
          <a:p>
            <a:r>
              <a:rPr lang="en-US" dirty="0" smtClean="0"/>
              <a:t>Class I: High quantum yield reactions: reactions in which quantum yield is greater than unity are high quantum yield reactions. Some examples are: The quantum yield of the combination of carbon monoxide and chlorine by a light of wave length from 4000 to 4360 A is 10</a:t>
            </a:r>
            <a:r>
              <a:rPr lang="en-US" baseline="30000" dirty="0" smtClean="0"/>
              <a:t>3</a:t>
            </a:r>
            <a:r>
              <a:rPr lang="en-US" dirty="0" smtClean="0"/>
              <a:t>. CO + Cl</a:t>
            </a:r>
            <a:r>
              <a:rPr lang="en-US" baseline="-25000" dirty="0" smtClean="0"/>
              <a:t>2</a:t>
            </a:r>
            <a:r>
              <a:rPr lang="en-US" dirty="0" smtClean="0"/>
              <a:t> → COCl</a:t>
            </a:r>
            <a:r>
              <a:rPr lang="en-US" baseline="-25000" dirty="0" smtClean="0"/>
              <a:t>2</a:t>
            </a:r>
            <a:r>
              <a:rPr lang="en-US" dirty="0" smtClean="0"/>
              <a:t>. The quantum yield of the combination hydrogen and chlorine by a light of wave length less than 4500 A is 10</a:t>
            </a:r>
            <a:r>
              <a:rPr lang="en-US" baseline="30000" dirty="0" smtClean="0"/>
              <a:t>4</a:t>
            </a:r>
            <a:r>
              <a:rPr lang="en-US" dirty="0" smtClean="0"/>
              <a:t> to 10</a:t>
            </a:r>
            <a:r>
              <a:rPr lang="en-US" baseline="30000" dirty="0" smtClean="0"/>
              <a:t>6</a:t>
            </a:r>
            <a:r>
              <a:rPr lang="en-US" dirty="0" smtClean="0"/>
              <a:t>. H</a:t>
            </a:r>
            <a:r>
              <a:rPr lang="en-US" baseline="-25000" dirty="0" smtClean="0"/>
              <a:t>2</a:t>
            </a:r>
            <a:r>
              <a:rPr lang="en-US" baseline="30000" dirty="0" smtClean="0"/>
              <a:t> </a:t>
            </a:r>
            <a:r>
              <a:rPr lang="en-US" dirty="0" smtClean="0"/>
              <a:t>  + Cl</a:t>
            </a:r>
            <a:r>
              <a:rPr lang="en-US" baseline="-25000" dirty="0" smtClean="0"/>
              <a:t>2</a:t>
            </a:r>
            <a:r>
              <a:rPr lang="en-US" dirty="0" smtClean="0"/>
              <a:t> → 2HCl.Photochemical decomposition of H</a:t>
            </a:r>
            <a:r>
              <a:rPr lang="en-US" baseline="-25000" dirty="0" smtClean="0"/>
              <a:t>2</a:t>
            </a:r>
            <a:r>
              <a:rPr lang="en-US" dirty="0" smtClean="0"/>
              <a:t>O</a:t>
            </a:r>
            <a:r>
              <a:rPr lang="en-US" baseline="-25000" dirty="0" smtClean="0"/>
              <a:t>2</a:t>
            </a:r>
            <a:r>
              <a:rPr lang="en-US" dirty="0" smtClean="0"/>
              <a:t> by a wave length of about 3100 A has quantum yield more than 7. 2H</a:t>
            </a:r>
            <a:r>
              <a:rPr lang="en-US" baseline="-25000" dirty="0" smtClean="0"/>
              <a:t>2</a:t>
            </a:r>
            <a:r>
              <a:rPr lang="en-US" dirty="0" smtClean="0"/>
              <a:t>O</a:t>
            </a:r>
            <a:r>
              <a:rPr lang="en-US" baseline="-25000" dirty="0" smtClean="0"/>
              <a:t>2</a:t>
            </a:r>
            <a:r>
              <a:rPr lang="en-US" dirty="0" smtClean="0"/>
              <a:t>  →  2H</a:t>
            </a:r>
            <a:r>
              <a:rPr lang="en-US" baseline="-25000" dirty="0" smtClean="0"/>
              <a:t>2</a:t>
            </a:r>
            <a:r>
              <a:rPr lang="en-US" dirty="0" smtClean="0"/>
              <a:t>O  + O</a:t>
            </a:r>
            <a:r>
              <a:rPr lang="en-US" baseline="-25000" dirty="0" smtClean="0"/>
              <a:t>2</a:t>
            </a:r>
            <a:r>
              <a:rPr lang="en-US" dirty="0" smtClean="0"/>
              <a:t>.                                                                      Class II: Low quantum yield reactions:  reactions in which quantum yield is less than unity are low quantum yield reactions. Some examples are: The quantum yield of the combination hydrogen and bromine to form HBr is nearly 0.01. H</a:t>
            </a:r>
            <a:r>
              <a:rPr lang="en-US" baseline="-25000" dirty="0" smtClean="0"/>
              <a:t>2</a:t>
            </a:r>
            <a:r>
              <a:rPr lang="en-US" baseline="30000" dirty="0" smtClean="0"/>
              <a:t> </a:t>
            </a:r>
            <a:r>
              <a:rPr lang="en-US" dirty="0" smtClean="0"/>
              <a:t>  + Br</a:t>
            </a:r>
            <a:r>
              <a:rPr lang="en-US" baseline="-25000" dirty="0" smtClean="0"/>
              <a:t>2</a:t>
            </a:r>
            <a:r>
              <a:rPr lang="en-US" dirty="0" smtClean="0"/>
              <a:t> → 2 HBr</a:t>
            </a:r>
            <a:r>
              <a:rPr lang="en-US" dirty="0" smtClean="0"/>
              <a:t>. The </a:t>
            </a:r>
            <a:r>
              <a:rPr lang="en-US" dirty="0" smtClean="0"/>
              <a:t>quantum yield of photolysis of ammonia by a wave length 2100A  HBr is nearly 0.2. 2NH</a:t>
            </a:r>
            <a:r>
              <a:rPr lang="en-US" baseline="-25000" dirty="0" smtClean="0"/>
              <a:t>3</a:t>
            </a:r>
            <a:r>
              <a:rPr lang="en-US" dirty="0" smtClean="0"/>
              <a:t> →N</a:t>
            </a:r>
            <a:r>
              <a:rPr lang="en-US" baseline="-25000" dirty="0" smtClean="0"/>
              <a:t>2</a:t>
            </a:r>
            <a:r>
              <a:rPr lang="en-US" dirty="0" smtClean="0"/>
              <a:t> + 3H</a:t>
            </a:r>
            <a:r>
              <a:rPr lang="en-US" baseline="-25000" dirty="0" smtClean="0"/>
              <a:t>2</a:t>
            </a:r>
            <a:r>
              <a:rPr lang="en-US" dirty="0" smtClean="0"/>
              <a:t> . The quantum yield of the dissociation of acetone to form CO and ethane by a light of wave length 3000  A is 0.1.CH</a:t>
            </a:r>
            <a:r>
              <a:rPr lang="en-US" baseline="-25000" dirty="0" smtClean="0"/>
              <a:t>3</a:t>
            </a:r>
            <a:r>
              <a:rPr lang="en-US" dirty="0" smtClean="0"/>
              <a:t>COCH</a:t>
            </a:r>
            <a:r>
              <a:rPr lang="en-US" baseline="-25000" dirty="0" smtClean="0"/>
              <a:t>3</a:t>
            </a:r>
            <a:r>
              <a:rPr lang="en-US" dirty="0" smtClean="0"/>
              <a:t> → CO + C</a:t>
            </a:r>
            <a:r>
              <a:rPr lang="en-US" baseline="-25000" dirty="0" smtClean="0"/>
              <a:t>2</a:t>
            </a:r>
            <a:r>
              <a:rPr lang="en-US" dirty="0" smtClean="0"/>
              <a:t>H</a:t>
            </a:r>
            <a:r>
              <a:rPr lang="en-US" baseline="-25000" dirty="0" smtClean="0"/>
              <a:t>6</a:t>
            </a:r>
            <a:r>
              <a:rPr lang="en-US" dirty="0" smtClean="0"/>
              <a:t>. The quantum yield of the rearrangement reaction of maleic acid to fumaric acid by a light of wave length from 2000 to 1800 A is 0.04.</a:t>
            </a:r>
            <a:endParaRPr lang="en-US" dirty="0"/>
          </a:p>
        </p:txBody>
      </p:sp>
    </p:spTree>
  </p:cSld>
  <p:clrMapOvr>
    <a:masterClrMapping/>
  </p:clrMapOvr>
  <p:transition>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ppt_x</p:attrName>
                                        </p:attrNameLst>
                                      </p:cBhvr>
                                      <p:tavLst>
                                        <p:tav tm="0">
                                          <p:val>
                                            <p:strVal val="#ppt_x-.2"/>
                                          </p:val>
                                        </p:tav>
                                        <p:tav tm="100000">
                                          <p:val>
                                            <p:strVal val="#ppt_x"/>
                                          </p:val>
                                        </p:tav>
                                      </p:tavLst>
                                    </p:anim>
                                    <p:anim calcmode="lin" valueType="num">
                                      <p:cBhvr>
                                        <p:cTn id="8" dur="10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dirty="0" smtClean="0"/>
              <a:t>Class III: Small integer quantum yield reactions: Reactions in which quantum yield is a small integer like 1,2,3,…… are small integer quantum yield reactions. </a:t>
            </a:r>
            <a:r>
              <a:rPr lang="en-US" dirty="0" smtClean="0"/>
              <a:t>                                                                      The </a:t>
            </a:r>
            <a:r>
              <a:rPr lang="en-US" dirty="0" smtClean="0"/>
              <a:t>quantum yield of the dissociation of </a:t>
            </a:r>
            <a:r>
              <a:rPr lang="en-US" dirty="0" smtClean="0"/>
              <a:t>HI by </a:t>
            </a:r>
            <a:r>
              <a:rPr lang="en-US" dirty="0" smtClean="0"/>
              <a:t>a light of wave length 2070 to 2823 A is 2.              </a:t>
            </a:r>
            <a:r>
              <a:rPr lang="en-US" dirty="0" smtClean="0"/>
              <a:t>                </a:t>
            </a:r>
            <a:r>
              <a:rPr lang="en-US" dirty="0" smtClean="0"/>
              <a:t>2HI  →  H</a:t>
            </a:r>
            <a:r>
              <a:rPr lang="en-US" baseline="-25000" dirty="0" smtClean="0"/>
              <a:t>2</a:t>
            </a:r>
            <a:r>
              <a:rPr lang="en-US" dirty="0" smtClean="0"/>
              <a:t>  + I</a:t>
            </a:r>
            <a:r>
              <a:rPr lang="en-US" baseline="-25000" dirty="0" smtClean="0"/>
              <a:t>2.</a:t>
            </a:r>
            <a:r>
              <a:rPr lang="en-US" dirty="0" smtClean="0"/>
              <a:t> The quantum yield of the following reaction is 1.                                           </a:t>
            </a:r>
            <a:r>
              <a:rPr lang="en-US" dirty="0" smtClean="0"/>
              <a:t>                       </a:t>
            </a:r>
            <a:r>
              <a:rPr lang="en-US" dirty="0" smtClean="0"/>
              <a:t>2Fe </a:t>
            </a:r>
            <a:r>
              <a:rPr lang="en-US" baseline="30000" dirty="0" smtClean="0"/>
              <a:t>+3</a:t>
            </a:r>
            <a:r>
              <a:rPr lang="en-US" dirty="0" smtClean="0"/>
              <a:t> + I</a:t>
            </a:r>
            <a:r>
              <a:rPr lang="en-US" baseline="-25000" dirty="0" smtClean="0"/>
              <a:t>2</a:t>
            </a:r>
            <a:r>
              <a:rPr lang="en-US" dirty="0" smtClean="0"/>
              <a:t> →  Fe</a:t>
            </a:r>
            <a:r>
              <a:rPr lang="en-US" baseline="30000" dirty="0" smtClean="0"/>
              <a:t>+2</a:t>
            </a:r>
            <a:r>
              <a:rPr lang="en-US" dirty="0" smtClean="0"/>
              <a:t> + 2I</a:t>
            </a:r>
            <a:r>
              <a:rPr lang="en-US" baseline="30000" dirty="0" smtClean="0"/>
              <a:t>‒</a:t>
            </a:r>
            <a:r>
              <a:rPr lang="en-US" dirty="0" smtClean="0"/>
              <a:t>. This reaction is carried out in liquid phase by a wave length 5790 A. </a:t>
            </a:r>
            <a:r>
              <a:rPr lang="en-US" dirty="0" smtClean="0"/>
              <a:t>                      The </a:t>
            </a:r>
            <a:r>
              <a:rPr lang="en-US" dirty="0" smtClean="0"/>
              <a:t>quantum yield of the combination of SO</a:t>
            </a:r>
            <a:r>
              <a:rPr lang="en-US" baseline="-25000" dirty="0" smtClean="0"/>
              <a:t>2</a:t>
            </a:r>
            <a:r>
              <a:rPr lang="en-US" dirty="0" smtClean="0"/>
              <a:t> and Cl</a:t>
            </a:r>
            <a:r>
              <a:rPr lang="en-US" baseline="-25000" dirty="0" smtClean="0"/>
              <a:t>2</a:t>
            </a:r>
            <a:r>
              <a:rPr lang="en-US" dirty="0" smtClean="0"/>
              <a:t> by a light of wave length 4200 A is </a:t>
            </a:r>
            <a:r>
              <a:rPr lang="en-US" dirty="0" smtClean="0"/>
              <a:t>1.                           SO</a:t>
            </a:r>
            <a:r>
              <a:rPr lang="en-US" baseline="-25000" dirty="0" smtClean="0"/>
              <a:t>2  + </a:t>
            </a:r>
            <a:r>
              <a:rPr lang="en-US" dirty="0" smtClean="0"/>
              <a:t>Cl</a:t>
            </a:r>
            <a:r>
              <a:rPr lang="en-US" baseline="-25000" dirty="0" smtClean="0"/>
              <a:t>2</a:t>
            </a:r>
            <a:r>
              <a:rPr lang="en-US" dirty="0" smtClean="0"/>
              <a:t>    → </a:t>
            </a:r>
            <a:r>
              <a:rPr lang="en-US" dirty="0" smtClean="0"/>
              <a:t>SO</a:t>
            </a:r>
            <a:r>
              <a:rPr lang="en-US" baseline="-25000" dirty="0" smtClean="0"/>
              <a:t>2</a:t>
            </a:r>
            <a:r>
              <a:rPr lang="en-US" dirty="0" smtClean="0"/>
              <a:t>Cl</a:t>
            </a:r>
            <a:r>
              <a:rPr lang="en-US" baseline="-25000" dirty="0" smtClean="0"/>
              <a:t>2</a:t>
            </a:r>
            <a:r>
              <a:rPr lang="en-US" dirty="0" smtClean="0"/>
              <a:t>.                                                     </a:t>
            </a:r>
            <a:r>
              <a:rPr lang="en-US" dirty="0" smtClean="0"/>
              <a:t>The quantum yield of the ozonisation of oxygen by a light of wave length 1700 to 1900 A is 3. 3 O</a:t>
            </a:r>
            <a:r>
              <a:rPr lang="en-US" baseline="-25000" dirty="0" smtClean="0"/>
              <a:t>2</a:t>
            </a:r>
            <a:r>
              <a:rPr lang="en-US" dirty="0" smtClean="0"/>
              <a:t>→ 2 O</a:t>
            </a:r>
            <a:r>
              <a:rPr lang="en-US" baseline="-25000" dirty="0" smtClean="0"/>
              <a:t>3</a:t>
            </a:r>
            <a:r>
              <a:rPr lang="en-US" dirty="0" smtClean="0"/>
              <a:t>. </a:t>
            </a:r>
            <a:endParaRPr lang="en-US" dirty="0"/>
          </a:p>
        </p:txBody>
      </p:sp>
    </p:spTree>
  </p:cSld>
  <p:clrMapOvr>
    <a:masterClrMapping/>
  </p:clrMapOvr>
  <p:transition>
    <p:wheel spokes="2"/>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Introduction</a:t>
            </a:r>
            <a:endPar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3" name="Content Placeholder 2"/>
          <p:cNvSpPr>
            <a:spLocks noGrp="1"/>
          </p:cNvSpPr>
          <p:nvPr>
            <p:ph idx="1"/>
          </p:nvPr>
        </p:nvSpPr>
        <p:spPr>
          <a:xfrm>
            <a:off x="381000" y="1295400"/>
            <a:ext cx="8229600" cy="4572000"/>
          </a:xfrm>
        </p:spPr>
        <p:txBody>
          <a:bodyPr>
            <a:noAutofit/>
          </a:bodyPr>
          <a:lstStyle/>
          <a:p>
            <a:r>
              <a:rPr lang="en-US" sz="2000" b="1" dirty="0" smtClean="0"/>
              <a:t>Photochemistry is the study of chemical effects produced by light radiations ranging from 2000 to 8000 A wave- length.</a:t>
            </a:r>
          </a:p>
          <a:p>
            <a:r>
              <a:rPr lang="en-US" sz="2000" b="1" dirty="0" smtClean="0"/>
              <a:t>Types of chemical reactions: A chemical reaction is one in </a:t>
            </a:r>
            <a:r>
              <a:rPr lang="en-US" sz="2000" b="1" dirty="0" smtClean="0"/>
              <a:t>which, the </a:t>
            </a:r>
            <a:r>
              <a:rPr lang="en-US" sz="2000" b="1" dirty="0" smtClean="0"/>
              <a:t>identity of molecules is changed due to molecules is changed due to the breaking and formation of  chemical </a:t>
            </a:r>
            <a:r>
              <a:rPr lang="en-US" sz="2000" b="1" dirty="0" smtClean="0"/>
              <a:t>bonds. There </a:t>
            </a:r>
            <a:r>
              <a:rPr lang="en-US" sz="2000" b="1" dirty="0" smtClean="0"/>
              <a:t>are two types of  chemical reactions.</a:t>
            </a:r>
          </a:p>
          <a:p>
            <a:r>
              <a:rPr lang="en-US" sz="2000" b="1" dirty="0" smtClean="0"/>
              <a:t>(</a:t>
            </a:r>
            <a:r>
              <a:rPr lang="en-US" sz="2000" b="1" dirty="0" err="1" smtClean="0"/>
              <a:t>i</a:t>
            </a:r>
            <a:r>
              <a:rPr lang="en-US" sz="2000" b="1" dirty="0" smtClean="0"/>
              <a:t>) Dark or thermal </a:t>
            </a:r>
            <a:r>
              <a:rPr lang="en-US" sz="2000" b="1" dirty="0" smtClean="0"/>
              <a:t>reactions: Reactions </a:t>
            </a:r>
            <a:r>
              <a:rPr lang="en-US" sz="2000" b="1" dirty="0" smtClean="0"/>
              <a:t>which are influenced by temperature, concentration of reactants, catalysts etc.except light radiations are known as thermal reactions.e.g. N</a:t>
            </a:r>
            <a:r>
              <a:rPr lang="en-US" sz="2000" b="1" baseline="-25000" dirty="0" smtClean="0"/>
              <a:t>2</a:t>
            </a:r>
            <a:r>
              <a:rPr lang="en-US" sz="2000" b="1" dirty="0" smtClean="0"/>
              <a:t> +3H</a:t>
            </a:r>
            <a:r>
              <a:rPr lang="en-US" sz="2000" b="1" baseline="-25000" dirty="0" smtClean="0"/>
              <a:t>2</a:t>
            </a:r>
            <a:r>
              <a:rPr lang="en-US" sz="2000" b="1" dirty="0" smtClean="0"/>
              <a:t>  →   2NH</a:t>
            </a:r>
            <a:r>
              <a:rPr lang="en-US" sz="2000" b="1" baseline="-25000" dirty="0" smtClean="0"/>
              <a:t>3</a:t>
            </a:r>
            <a:r>
              <a:rPr lang="en-US" sz="2000" b="1" dirty="0" smtClean="0"/>
              <a:t> , H</a:t>
            </a:r>
            <a:r>
              <a:rPr lang="en-US" sz="2000" b="1" baseline="-25000" dirty="0" smtClean="0"/>
              <a:t>2</a:t>
            </a:r>
            <a:r>
              <a:rPr lang="en-US" sz="2000" b="1" dirty="0" smtClean="0"/>
              <a:t> + I</a:t>
            </a:r>
            <a:r>
              <a:rPr lang="en-US" sz="2000" b="1" baseline="-25000" dirty="0" smtClean="0"/>
              <a:t>2</a:t>
            </a:r>
            <a:r>
              <a:rPr lang="en-US" sz="2000" b="1" dirty="0" smtClean="0"/>
              <a:t>  →  2HI.</a:t>
            </a:r>
          </a:p>
          <a:p>
            <a:r>
              <a:rPr lang="en-US" sz="2000" b="1" dirty="0" smtClean="0"/>
              <a:t>(ii) Photochemical </a:t>
            </a:r>
            <a:r>
              <a:rPr lang="en-US" sz="2000" b="1" dirty="0" smtClean="0"/>
              <a:t>reactions: Reactions </a:t>
            </a:r>
            <a:r>
              <a:rPr lang="en-US" sz="2000" b="1" dirty="0" smtClean="0"/>
              <a:t>which are influenced by </a:t>
            </a:r>
            <a:r>
              <a:rPr lang="en-US" sz="2000" b="1" dirty="0" smtClean="0"/>
              <a:t>the action </a:t>
            </a:r>
            <a:r>
              <a:rPr lang="en-US" sz="2000" b="1" dirty="0" smtClean="0"/>
              <a:t>of light are known as photochemical reactions. Some examples are :                                            </a:t>
            </a:r>
            <a:r>
              <a:rPr lang="en-US" sz="2000" b="1" dirty="0" smtClean="0"/>
              <a:t>                    </a:t>
            </a:r>
            <a:r>
              <a:rPr lang="en-US" sz="2000" b="1" dirty="0" smtClean="0"/>
              <a:t>2HBr → H</a:t>
            </a:r>
            <a:r>
              <a:rPr lang="en-US" sz="2000" b="1" baseline="-25000" dirty="0" smtClean="0"/>
              <a:t>2</a:t>
            </a:r>
            <a:r>
              <a:rPr lang="en-US" sz="2000" b="1" dirty="0" smtClean="0"/>
              <a:t> + Br</a:t>
            </a:r>
            <a:r>
              <a:rPr lang="en-US" sz="2000" b="1" baseline="-25000" dirty="0" smtClean="0"/>
              <a:t>2</a:t>
            </a:r>
            <a:r>
              <a:rPr lang="en-US" sz="2000" b="1" dirty="0" smtClean="0"/>
              <a:t> (dissociation) </a:t>
            </a:r>
            <a:r>
              <a:rPr lang="en-US" sz="2000" b="1" dirty="0" smtClean="0"/>
              <a:t>,                                       fumericacid </a:t>
            </a:r>
            <a:r>
              <a:rPr lang="en-US" sz="2000" b="1" dirty="0" smtClean="0"/>
              <a:t>→ Maleic acid (Rearrangement) ,               </a:t>
            </a:r>
            <a:r>
              <a:rPr lang="en-US" sz="2000" b="1" dirty="0" smtClean="0"/>
              <a:t>                                                         </a:t>
            </a:r>
            <a:r>
              <a:rPr lang="en-US" sz="2000" b="1" dirty="0" smtClean="0"/>
              <a:t>H</a:t>
            </a:r>
            <a:r>
              <a:rPr lang="en-US" sz="2000" b="1" baseline="-25000" dirty="0" smtClean="0"/>
              <a:t>2</a:t>
            </a:r>
            <a:r>
              <a:rPr lang="en-US" sz="2000" b="1" dirty="0" smtClean="0"/>
              <a:t> + Cl</a:t>
            </a:r>
            <a:r>
              <a:rPr lang="en-US" sz="2000" b="1" baseline="-25000" dirty="0" smtClean="0"/>
              <a:t>2</a:t>
            </a:r>
            <a:r>
              <a:rPr lang="en-US" sz="2000" b="1" dirty="0" smtClean="0"/>
              <a:t>  →2HCl (combination), </a:t>
            </a:r>
            <a:r>
              <a:rPr lang="en-US" sz="2000" b="1" dirty="0" smtClean="0"/>
              <a:t>                                                      2O</a:t>
            </a:r>
            <a:r>
              <a:rPr lang="en-US" sz="2000" b="1" baseline="-25000" dirty="0" smtClean="0"/>
              <a:t>3</a:t>
            </a:r>
            <a:r>
              <a:rPr lang="en-US" sz="2000" b="1" dirty="0" smtClean="0"/>
              <a:t>   </a:t>
            </a:r>
            <a:r>
              <a:rPr lang="en-US" sz="2000" b="1" dirty="0" smtClean="0"/>
              <a:t>→    3O</a:t>
            </a:r>
            <a:r>
              <a:rPr lang="en-US" sz="2000" b="1" baseline="-25000" dirty="0" smtClean="0"/>
              <a:t>2</a:t>
            </a:r>
            <a:r>
              <a:rPr lang="en-US" sz="2000" b="1" dirty="0" smtClean="0"/>
              <a:t> (decomposition). </a:t>
            </a:r>
            <a:endParaRPr lang="en-US" sz="2000" b="1"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ppt_x</p:attrName>
                                        </p:attrNameLst>
                                      </p:cBhvr>
                                      <p:tavLst>
                                        <p:tav tm="0">
                                          <p:val>
                                            <p:strVal val="#ppt_x-.2"/>
                                          </p:val>
                                        </p:tav>
                                        <p:tav tm="100000">
                                          <p:val>
                                            <p:strVal val="#ppt_x"/>
                                          </p:val>
                                        </p:tav>
                                      </p:tavLst>
                                    </p:anim>
                                    <p:anim calcmode="lin" valueType="num">
                                      <p:cBhvr>
                                        <p:cTn id="8" dur="10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Difference between dark and photochemical reactions.</a:t>
            </a:r>
            <a:endPar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graphicFrame>
        <p:nvGraphicFramePr>
          <p:cNvPr id="4" name="Content Placeholder 3"/>
          <p:cNvGraphicFramePr>
            <a:graphicFrameLocks noGrp="1"/>
          </p:cNvGraphicFramePr>
          <p:nvPr>
            <p:ph idx="1"/>
          </p:nvPr>
        </p:nvGraphicFramePr>
        <p:xfrm>
          <a:off x="457200" y="1882775"/>
          <a:ext cx="8229600" cy="2950720"/>
        </p:xfrm>
        <a:graphic>
          <a:graphicData uri="http://schemas.openxmlformats.org/drawingml/2006/table">
            <a:tbl>
              <a:tblPr firstRow="1" bandRow="1">
                <a:tableStyleId>{0E3FDE45-AF77-4B5C-9715-49D594BDF05E}</a:tableStyleId>
              </a:tblPr>
              <a:tblGrid>
                <a:gridCol w="381000"/>
                <a:gridCol w="3733800"/>
                <a:gridCol w="304800"/>
                <a:gridCol w="3810000"/>
              </a:tblGrid>
              <a:tr h="370840">
                <a:tc>
                  <a:txBody>
                    <a:bodyPr/>
                    <a:lstStyle/>
                    <a:p>
                      <a:pPr marL="0" marR="0" algn="ctr">
                        <a:lnSpc>
                          <a:spcPct val="115000"/>
                        </a:lnSpc>
                        <a:spcBef>
                          <a:spcPts val="0"/>
                        </a:spcBef>
                        <a:spcAft>
                          <a:spcPts val="0"/>
                        </a:spcAft>
                      </a:pPr>
                      <a:endParaRPr lang="en-US" sz="1200" dirty="0">
                        <a:latin typeface="Arial"/>
                        <a:ea typeface="Calibri"/>
                        <a:cs typeface="Shruti"/>
                      </a:endParaRPr>
                    </a:p>
                  </a:txBody>
                  <a:tcPr marL="68580" marR="68580" marT="0" marB="0"/>
                </a:tc>
                <a:tc>
                  <a:txBody>
                    <a:bodyPr/>
                    <a:lstStyle/>
                    <a:p>
                      <a:pPr marL="0" marR="0" algn="ctr">
                        <a:lnSpc>
                          <a:spcPct val="115000"/>
                        </a:lnSpc>
                        <a:spcBef>
                          <a:spcPts val="0"/>
                        </a:spcBef>
                        <a:spcAft>
                          <a:spcPts val="0"/>
                        </a:spcAft>
                      </a:pPr>
                      <a:r>
                        <a:rPr lang="en-US" sz="1200"/>
                        <a:t>Thermochemical reactions</a:t>
                      </a:r>
                      <a:endParaRPr lang="en-US" sz="1100">
                        <a:latin typeface="Calibri"/>
                        <a:ea typeface="Calibri"/>
                        <a:cs typeface="Shruti"/>
                      </a:endParaRPr>
                    </a:p>
                  </a:txBody>
                  <a:tcPr marL="68580" marR="68580" marT="0" marB="0"/>
                </a:tc>
                <a:tc>
                  <a:txBody>
                    <a:bodyPr/>
                    <a:lstStyle/>
                    <a:p>
                      <a:pPr marL="0" marR="0" algn="ctr">
                        <a:lnSpc>
                          <a:spcPct val="115000"/>
                        </a:lnSpc>
                        <a:spcBef>
                          <a:spcPts val="0"/>
                        </a:spcBef>
                        <a:spcAft>
                          <a:spcPts val="0"/>
                        </a:spcAft>
                      </a:pPr>
                      <a:endParaRPr lang="en-US" sz="1200" dirty="0">
                        <a:latin typeface="Arial"/>
                        <a:ea typeface="Calibri"/>
                        <a:cs typeface="Shruti"/>
                      </a:endParaRPr>
                    </a:p>
                  </a:txBody>
                  <a:tcPr marL="68580" marR="68580" marT="0" marB="0"/>
                </a:tc>
                <a:tc>
                  <a:txBody>
                    <a:bodyPr/>
                    <a:lstStyle/>
                    <a:p>
                      <a:pPr marL="0" marR="0" algn="ctr">
                        <a:lnSpc>
                          <a:spcPct val="115000"/>
                        </a:lnSpc>
                        <a:spcBef>
                          <a:spcPts val="0"/>
                        </a:spcBef>
                        <a:spcAft>
                          <a:spcPts val="0"/>
                        </a:spcAft>
                      </a:pPr>
                      <a:r>
                        <a:rPr lang="en-US" sz="1200"/>
                        <a:t>Photochemical reactions</a:t>
                      </a:r>
                      <a:endParaRPr lang="en-US" sz="1100">
                        <a:latin typeface="Calibri"/>
                        <a:ea typeface="Calibri"/>
                        <a:cs typeface="Shruti"/>
                      </a:endParaRPr>
                    </a:p>
                  </a:txBody>
                  <a:tcPr marL="68580" marR="68580" marT="0" marB="0"/>
                </a:tc>
              </a:tr>
              <a:tr h="370840">
                <a:tc>
                  <a:txBody>
                    <a:bodyPr/>
                    <a:lstStyle/>
                    <a:p>
                      <a:pPr marL="0" marR="0">
                        <a:lnSpc>
                          <a:spcPct val="115000"/>
                        </a:lnSpc>
                        <a:spcBef>
                          <a:spcPts val="0"/>
                        </a:spcBef>
                        <a:spcAft>
                          <a:spcPts val="0"/>
                        </a:spcAft>
                      </a:pPr>
                      <a:r>
                        <a:rPr lang="en-US" sz="1200"/>
                        <a:t>1</a:t>
                      </a:r>
                      <a:endParaRPr lang="en-US" sz="1100">
                        <a:latin typeface="Calibri"/>
                        <a:ea typeface="Calibri"/>
                        <a:cs typeface="Shruti"/>
                      </a:endParaRPr>
                    </a:p>
                  </a:txBody>
                  <a:tcPr marL="68580" marR="68580" marT="0" marB="0"/>
                </a:tc>
                <a:tc>
                  <a:txBody>
                    <a:bodyPr/>
                    <a:lstStyle/>
                    <a:p>
                      <a:pPr marL="0" marR="0">
                        <a:lnSpc>
                          <a:spcPct val="115000"/>
                        </a:lnSpc>
                        <a:spcBef>
                          <a:spcPts val="0"/>
                        </a:spcBef>
                        <a:spcAft>
                          <a:spcPts val="0"/>
                        </a:spcAft>
                      </a:pPr>
                      <a:r>
                        <a:rPr lang="en-US" sz="1200"/>
                        <a:t>It involves absorption or evolution of heat. </a:t>
                      </a:r>
                      <a:endParaRPr lang="en-US" sz="1100">
                        <a:latin typeface="Calibri"/>
                        <a:ea typeface="Calibri"/>
                        <a:cs typeface="Shruti"/>
                      </a:endParaRPr>
                    </a:p>
                  </a:txBody>
                  <a:tcPr marL="68580" marR="68580" marT="0" marB="0"/>
                </a:tc>
                <a:tc>
                  <a:txBody>
                    <a:bodyPr/>
                    <a:lstStyle/>
                    <a:p>
                      <a:pPr marL="0" marR="0">
                        <a:lnSpc>
                          <a:spcPct val="115000"/>
                        </a:lnSpc>
                        <a:spcBef>
                          <a:spcPts val="0"/>
                        </a:spcBef>
                        <a:spcAft>
                          <a:spcPts val="0"/>
                        </a:spcAft>
                      </a:pPr>
                      <a:r>
                        <a:rPr lang="en-US" sz="1200"/>
                        <a:t>1</a:t>
                      </a:r>
                      <a:endParaRPr lang="en-US" sz="1100">
                        <a:latin typeface="Calibri"/>
                        <a:ea typeface="Calibri"/>
                        <a:cs typeface="Shruti"/>
                      </a:endParaRPr>
                    </a:p>
                  </a:txBody>
                  <a:tcPr marL="68580" marR="68580" marT="0" marB="0"/>
                </a:tc>
                <a:tc>
                  <a:txBody>
                    <a:bodyPr/>
                    <a:lstStyle/>
                    <a:p>
                      <a:pPr marL="0" marR="0">
                        <a:lnSpc>
                          <a:spcPct val="115000"/>
                        </a:lnSpc>
                        <a:spcBef>
                          <a:spcPts val="0"/>
                        </a:spcBef>
                        <a:spcAft>
                          <a:spcPts val="0"/>
                        </a:spcAft>
                      </a:pPr>
                      <a:r>
                        <a:rPr lang="en-US" sz="1200"/>
                        <a:t>It involves absorption of light. </a:t>
                      </a:r>
                      <a:endParaRPr lang="en-US" sz="1100">
                        <a:latin typeface="Calibri"/>
                        <a:ea typeface="Calibri"/>
                        <a:cs typeface="Shruti"/>
                      </a:endParaRPr>
                    </a:p>
                  </a:txBody>
                  <a:tcPr marL="68580" marR="68580" marT="0" marB="0"/>
                </a:tc>
              </a:tr>
              <a:tr h="370840">
                <a:tc>
                  <a:txBody>
                    <a:bodyPr/>
                    <a:lstStyle/>
                    <a:p>
                      <a:pPr marL="0" marR="0">
                        <a:lnSpc>
                          <a:spcPct val="115000"/>
                        </a:lnSpc>
                        <a:spcBef>
                          <a:spcPts val="0"/>
                        </a:spcBef>
                        <a:spcAft>
                          <a:spcPts val="0"/>
                        </a:spcAft>
                      </a:pPr>
                      <a:r>
                        <a:rPr lang="en-US" sz="1200"/>
                        <a:t>2</a:t>
                      </a:r>
                      <a:endParaRPr lang="en-US" sz="1100">
                        <a:latin typeface="Calibri"/>
                        <a:ea typeface="Calibri"/>
                        <a:cs typeface="Shruti"/>
                      </a:endParaRPr>
                    </a:p>
                  </a:txBody>
                  <a:tcPr marL="68580" marR="68580" marT="0" marB="0"/>
                </a:tc>
                <a:tc>
                  <a:txBody>
                    <a:bodyPr/>
                    <a:lstStyle/>
                    <a:p>
                      <a:pPr marL="0" marR="0">
                        <a:lnSpc>
                          <a:spcPct val="115000"/>
                        </a:lnSpc>
                        <a:spcBef>
                          <a:spcPts val="0"/>
                        </a:spcBef>
                        <a:spcAft>
                          <a:spcPts val="0"/>
                        </a:spcAft>
                      </a:pPr>
                      <a:r>
                        <a:rPr lang="en-US" sz="1200" dirty="0"/>
                        <a:t>It can occur in dark as well as in light.</a:t>
                      </a:r>
                      <a:endParaRPr lang="en-US" sz="1100" dirty="0">
                        <a:latin typeface="Calibri"/>
                        <a:ea typeface="Calibri"/>
                        <a:cs typeface="Shruti"/>
                      </a:endParaRPr>
                    </a:p>
                  </a:txBody>
                  <a:tcPr marL="68580" marR="68580" marT="0" marB="0"/>
                </a:tc>
                <a:tc>
                  <a:txBody>
                    <a:bodyPr/>
                    <a:lstStyle/>
                    <a:p>
                      <a:pPr marL="0" marR="0">
                        <a:lnSpc>
                          <a:spcPct val="115000"/>
                        </a:lnSpc>
                        <a:spcBef>
                          <a:spcPts val="0"/>
                        </a:spcBef>
                        <a:spcAft>
                          <a:spcPts val="0"/>
                        </a:spcAft>
                      </a:pPr>
                      <a:r>
                        <a:rPr lang="en-US" sz="1200"/>
                        <a:t>2</a:t>
                      </a:r>
                      <a:endParaRPr lang="en-US" sz="1100">
                        <a:latin typeface="Calibri"/>
                        <a:ea typeface="Calibri"/>
                        <a:cs typeface="Shruti"/>
                      </a:endParaRPr>
                    </a:p>
                  </a:txBody>
                  <a:tcPr marL="68580" marR="68580" marT="0" marB="0"/>
                </a:tc>
                <a:tc>
                  <a:txBody>
                    <a:bodyPr/>
                    <a:lstStyle/>
                    <a:p>
                      <a:pPr marL="0" marR="0">
                        <a:lnSpc>
                          <a:spcPct val="115000"/>
                        </a:lnSpc>
                        <a:spcBef>
                          <a:spcPts val="0"/>
                        </a:spcBef>
                        <a:spcAft>
                          <a:spcPts val="0"/>
                        </a:spcAft>
                      </a:pPr>
                      <a:r>
                        <a:rPr lang="en-US" sz="1200"/>
                        <a:t>Presence of light is must.</a:t>
                      </a:r>
                      <a:endParaRPr lang="en-US" sz="1100">
                        <a:latin typeface="Calibri"/>
                        <a:ea typeface="Calibri"/>
                        <a:cs typeface="Shruti"/>
                      </a:endParaRPr>
                    </a:p>
                  </a:txBody>
                  <a:tcPr marL="68580" marR="68580" marT="0" marB="0"/>
                </a:tc>
              </a:tr>
              <a:tr h="370840">
                <a:tc>
                  <a:txBody>
                    <a:bodyPr/>
                    <a:lstStyle/>
                    <a:p>
                      <a:pPr marL="0" marR="0">
                        <a:lnSpc>
                          <a:spcPct val="115000"/>
                        </a:lnSpc>
                        <a:spcBef>
                          <a:spcPts val="0"/>
                        </a:spcBef>
                        <a:spcAft>
                          <a:spcPts val="0"/>
                        </a:spcAft>
                      </a:pPr>
                      <a:r>
                        <a:rPr lang="en-US" sz="1200"/>
                        <a:t>3</a:t>
                      </a:r>
                      <a:endParaRPr lang="en-US" sz="1100">
                        <a:latin typeface="Calibri"/>
                        <a:ea typeface="Calibri"/>
                        <a:cs typeface="Shruti"/>
                      </a:endParaRPr>
                    </a:p>
                  </a:txBody>
                  <a:tcPr marL="68580" marR="68580" marT="0" marB="0"/>
                </a:tc>
                <a:tc>
                  <a:txBody>
                    <a:bodyPr/>
                    <a:lstStyle/>
                    <a:p>
                      <a:pPr marL="0" marR="0">
                        <a:lnSpc>
                          <a:spcPct val="115000"/>
                        </a:lnSpc>
                        <a:spcBef>
                          <a:spcPts val="0"/>
                        </a:spcBef>
                        <a:spcAft>
                          <a:spcPts val="0"/>
                        </a:spcAft>
                      </a:pPr>
                      <a:r>
                        <a:rPr lang="en-US" sz="1200"/>
                        <a:t>Temperature has significant effect on the rate of reaction.</a:t>
                      </a:r>
                      <a:endParaRPr lang="en-US" sz="1100">
                        <a:latin typeface="Calibri"/>
                        <a:ea typeface="Calibri"/>
                        <a:cs typeface="Shruti"/>
                      </a:endParaRPr>
                    </a:p>
                  </a:txBody>
                  <a:tcPr marL="68580" marR="68580" marT="0" marB="0"/>
                </a:tc>
                <a:tc>
                  <a:txBody>
                    <a:bodyPr/>
                    <a:lstStyle/>
                    <a:p>
                      <a:pPr marL="0" marR="0">
                        <a:lnSpc>
                          <a:spcPct val="115000"/>
                        </a:lnSpc>
                        <a:spcBef>
                          <a:spcPts val="0"/>
                        </a:spcBef>
                        <a:spcAft>
                          <a:spcPts val="0"/>
                        </a:spcAft>
                      </a:pPr>
                      <a:r>
                        <a:rPr lang="en-US" sz="1200" dirty="0"/>
                        <a:t>3</a:t>
                      </a:r>
                      <a:endParaRPr lang="en-US" sz="1100" dirty="0">
                        <a:latin typeface="Calibri"/>
                        <a:ea typeface="Calibri"/>
                        <a:cs typeface="Shruti"/>
                      </a:endParaRPr>
                    </a:p>
                  </a:txBody>
                  <a:tcPr marL="68580" marR="68580" marT="0" marB="0"/>
                </a:tc>
                <a:tc>
                  <a:txBody>
                    <a:bodyPr/>
                    <a:lstStyle/>
                    <a:p>
                      <a:pPr marL="0" marR="0">
                        <a:lnSpc>
                          <a:spcPct val="115000"/>
                        </a:lnSpc>
                        <a:spcBef>
                          <a:spcPts val="0"/>
                        </a:spcBef>
                        <a:spcAft>
                          <a:spcPts val="0"/>
                        </a:spcAft>
                      </a:pPr>
                      <a:r>
                        <a:rPr lang="en-US" sz="1200"/>
                        <a:t>Temperature has very little effect on the rate of reaction.</a:t>
                      </a:r>
                      <a:endParaRPr lang="en-US" sz="1100">
                        <a:latin typeface="Calibri"/>
                        <a:ea typeface="Calibri"/>
                        <a:cs typeface="Shruti"/>
                      </a:endParaRPr>
                    </a:p>
                  </a:txBody>
                  <a:tcPr marL="68580" marR="68580" marT="0" marB="0"/>
                </a:tc>
              </a:tr>
              <a:tr h="370840">
                <a:tc>
                  <a:txBody>
                    <a:bodyPr/>
                    <a:lstStyle/>
                    <a:p>
                      <a:pPr marL="0" marR="0">
                        <a:lnSpc>
                          <a:spcPct val="115000"/>
                        </a:lnSpc>
                        <a:spcBef>
                          <a:spcPts val="0"/>
                        </a:spcBef>
                        <a:spcAft>
                          <a:spcPts val="0"/>
                        </a:spcAft>
                      </a:pPr>
                      <a:r>
                        <a:rPr lang="en-US" sz="1200"/>
                        <a:t>4</a:t>
                      </a:r>
                      <a:endParaRPr lang="en-US" sz="1100">
                        <a:latin typeface="Calibri"/>
                        <a:ea typeface="Calibri"/>
                        <a:cs typeface="Shruti"/>
                      </a:endParaRPr>
                    </a:p>
                  </a:txBody>
                  <a:tcPr marL="68580" marR="68580" marT="0" marB="0"/>
                </a:tc>
                <a:tc>
                  <a:txBody>
                    <a:bodyPr/>
                    <a:lstStyle/>
                    <a:p>
                      <a:pPr marL="0" marR="0">
                        <a:lnSpc>
                          <a:spcPct val="115000"/>
                        </a:lnSpc>
                        <a:spcBef>
                          <a:spcPts val="0"/>
                        </a:spcBef>
                        <a:spcAft>
                          <a:spcPts val="0"/>
                        </a:spcAft>
                      </a:pPr>
                      <a:r>
                        <a:rPr lang="en-US" sz="1200" dirty="0"/>
                        <a:t>These reactions are always accompanied by decrease in free energy.</a:t>
                      </a:r>
                      <a:endParaRPr lang="en-US" sz="1100" dirty="0">
                        <a:latin typeface="Calibri"/>
                        <a:ea typeface="Calibri"/>
                        <a:cs typeface="Shruti"/>
                      </a:endParaRPr>
                    </a:p>
                  </a:txBody>
                  <a:tcPr marL="68580" marR="68580" marT="0" marB="0"/>
                </a:tc>
                <a:tc>
                  <a:txBody>
                    <a:bodyPr/>
                    <a:lstStyle/>
                    <a:p>
                      <a:pPr marL="0" marR="0">
                        <a:lnSpc>
                          <a:spcPct val="115000"/>
                        </a:lnSpc>
                        <a:spcBef>
                          <a:spcPts val="0"/>
                        </a:spcBef>
                        <a:spcAft>
                          <a:spcPts val="0"/>
                        </a:spcAft>
                      </a:pPr>
                      <a:r>
                        <a:rPr lang="en-US" sz="1200"/>
                        <a:t>4</a:t>
                      </a:r>
                      <a:endParaRPr lang="en-US" sz="1100">
                        <a:latin typeface="Calibri"/>
                        <a:ea typeface="Calibri"/>
                        <a:cs typeface="Shruti"/>
                      </a:endParaRPr>
                    </a:p>
                  </a:txBody>
                  <a:tcPr marL="68580" marR="68580" marT="0" marB="0"/>
                </a:tc>
                <a:tc>
                  <a:txBody>
                    <a:bodyPr/>
                    <a:lstStyle/>
                    <a:p>
                      <a:pPr marL="0" marR="0">
                        <a:lnSpc>
                          <a:spcPct val="115000"/>
                        </a:lnSpc>
                        <a:spcBef>
                          <a:spcPts val="0"/>
                        </a:spcBef>
                        <a:spcAft>
                          <a:spcPts val="0"/>
                        </a:spcAft>
                      </a:pPr>
                      <a:r>
                        <a:rPr lang="en-US" sz="1200"/>
                        <a:t>In these reactions free energy may increase or decrease.</a:t>
                      </a:r>
                      <a:endParaRPr lang="en-US" sz="1100">
                        <a:latin typeface="Calibri"/>
                        <a:ea typeface="Calibri"/>
                        <a:cs typeface="Shruti"/>
                      </a:endParaRPr>
                    </a:p>
                  </a:txBody>
                  <a:tcPr marL="68580" marR="68580" marT="0" marB="0"/>
                </a:tc>
              </a:tr>
              <a:tr h="370840">
                <a:tc>
                  <a:txBody>
                    <a:bodyPr/>
                    <a:lstStyle/>
                    <a:p>
                      <a:pPr marL="0" marR="0">
                        <a:lnSpc>
                          <a:spcPct val="115000"/>
                        </a:lnSpc>
                        <a:spcBef>
                          <a:spcPts val="0"/>
                        </a:spcBef>
                        <a:spcAft>
                          <a:spcPts val="0"/>
                        </a:spcAft>
                      </a:pPr>
                      <a:r>
                        <a:rPr lang="en-US" sz="1200"/>
                        <a:t>5</a:t>
                      </a:r>
                      <a:endParaRPr lang="en-US" sz="1100">
                        <a:latin typeface="Calibri"/>
                        <a:ea typeface="Calibri"/>
                        <a:cs typeface="Shruti"/>
                      </a:endParaRPr>
                    </a:p>
                  </a:txBody>
                  <a:tcPr marL="68580" marR="68580" marT="0" marB="0"/>
                </a:tc>
                <a:tc>
                  <a:txBody>
                    <a:bodyPr/>
                    <a:lstStyle/>
                    <a:p>
                      <a:pPr marL="0" marR="0">
                        <a:lnSpc>
                          <a:spcPct val="115000"/>
                        </a:lnSpc>
                        <a:spcBef>
                          <a:spcPts val="0"/>
                        </a:spcBef>
                        <a:spcAft>
                          <a:spcPts val="0"/>
                        </a:spcAft>
                      </a:pPr>
                      <a:r>
                        <a:rPr lang="en-US" sz="1200"/>
                        <a:t>Activation energy is obtained by intermolecular collisions.</a:t>
                      </a:r>
                      <a:endParaRPr lang="en-US" sz="1100">
                        <a:latin typeface="Calibri"/>
                        <a:ea typeface="Calibri"/>
                        <a:cs typeface="Shruti"/>
                      </a:endParaRPr>
                    </a:p>
                  </a:txBody>
                  <a:tcPr marL="68580" marR="68580" marT="0" marB="0"/>
                </a:tc>
                <a:tc>
                  <a:txBody>
                    <a:bodyPr/>
                    <a:lstStyle/>
                    <a:p>
                      <a:pPr marL="0" marR="0">
                        <a:lnSpc>
                          <a:spcPct val="115000"/>
                        </a:lnSpc>
                        <a:spcBef>
                          <a:spcPts val="0"/>
                        </a:spcBef>
                        <a:spcAft>
                          <a:spcPts val="0"/>
                        </a:spcAft>
                      </a:pPr>
                      <a:r>
                        <a:rPr lang="en-US" sz="1200"/>
                        <a:t>5</a:t>
                      </a:r>
                      <a:endParaRPr lang="en-US" sz="1100">
                        <a:latin typeface="Calibri"/>
                        <a:ea typeface="Calibri"/>
                        <a:cs typeface="Shruti"/>
                      </a:endParaRPr>
                    </a:p>
                  </a:txBody>
                  <a:tcPr marL="68580" marR="68580" marT="0" marB="0"/>
                </a:tc>
                <a:tc>
                  <a:txBody>
                    <a:bodyPr/>
                    <a:lstStyle/>
                    <a:p>
                      <a:pPr marL="0" marR="0">
                        <a:lnSpc>
                          <a:spcPct val="115000"/>
                        </a:lnSpc>
                        <a:spcBef>
                          <a:spcPts val="0"/>
                        </a:spcBef>
                        <a:spcAft>
                          <a:spcPts val="0"/>
                        </a:spcAft>
                      </a:pPr>
                      <a:r>
                        <a:rPr lang="en-US" sz="1200"/>
                        <a:t>Activation energy is obtained by particular type of radiations.</a:t>
                      </a:r>
                      <a:endParaRPr lang="en-US" sz="1100">
                        <a:latin typeface="Calibri"/>
                        <a:ea typeface="Calibri"/>
                        <a:cs typeface="Shruti"/>
                      </a:endParaRPr>
                    </a:p>
                  </a:txBody>
                  <a:tcPr marL="68580" marR="68580" marT="0" marB="0"/>
                </a:tc>
              </a:tr>
              <a:tr h="370840">
                <a:tc>
                  <a:txBody>
                    <a:bodyPr/>
                    <a:lstStyle/>
                    <a:p>
                      <a:pPr marL="0" marR="0">
                        <a:lnSpc>
                          <a:spcPct val="115000"/>
                        </a:lnSpc>
                        <a:spcBef>
                          <a:spcPts val="0"/>
                        </a:spcBef>
                        <a:spcAft>
                          <a:spcPts val="0"/>
                        </a:spcAft>
                      </a:pPr>
                      <a:r>
                        <a:rPr lang="en-US" sz="1200"/>
                        <a:t>6</a:t>
                      </a:r>
                      <a:endParaRPr lang="en-US" sz="1100">
                        <a:latin typeface="Calibri"/>
                        <a:ea typeface="Calibri"/>
                        <a:cs typeface="Shruti"/>
                      </a:endParaRPr>
                    </a:p>
                  </a:txBody>
                  <a:tcPr marL="68580" marR="68580" marT="0" marB="0"/>
                </a:tc>
                <a:tc>
                  <a:txBody>
                    <a:bodyPr/>
                    <a:lstStyle/>
                    <a:p>
                      <a:pPr marL="0" marR="0">
                        <a:lnSpc>
                          <a:spcPct val="115000"/>
                        </a:lnSpc>
                        <a:spcBef>
                          <a:spcPts val="0"/>
                        </a:spcBef>
                        <a:spcAft>
                          <a:spcPts val="0"/>
                        </a:spcAft>
                      </a:pPr>
                      <a:r>
                        <a:rPr lang="en-US" sz="1200"/>
                        <a:t>Thermal excitation increases in random manner.i.e. translational,rotational and vibrational energy of all the molecules increases.</a:t>
                      </a:r>
                      <a:endParaRPr lang="en-US" sz="1100">
                        <a:latin typeface="Calibri"/>
                        <a:ea typeface="Calibri"/>
                        <a:cs typeface="Shruti"/>
                      </a:endParaRPr>
                    </a:p>
                  </a:txBody>
                  <a:tcPr marL="68580" marR="68580" marT="0" marB="0"/>
                </a:tc>
                <a:tc>
                  <a:txBody>
                    <a:bodyPr/>
                    <a:lstStyle/>
                    <a:p>
                      <a:pPr marL="0" marR="0">
                        <a:lnSpc>
                          <a:spcPct val="115000"/>
                        </a:lnSpc>
                        <a:spcBef>
                          <a:spcPts val="0"/>
                        </a:spcBef>
                        <a:spcAft>
                          <a:spcPts val="0"/>
                        </a:spcAft>
                      </a:pPr>
                      <a:r>
                        <a:rPr lang="en-US" sz="1200"/>
                        <a:t>6</a:t>
                      </a:r>
                      <a:endParaRPr lang="en-US" sz="1100">
                        <a:latin typeface="Calibri"/>
                        <a:ea typeface="Calibri"/>
                        <a:cs typeface="Shruti"/>
                      </a:endParaRPr>
                    </a:p>
                  </a:txBody>
                  <a:tcPr marL="68580" marR="68580" marT="0" marB="0"/>
                </a:tc>
                <a:tc>
                  <a:txBody>
                    <a:bodyPr/>
                    <a:lstStyle/>
                    <a:p>
                      <a:pPr marL="0" marR="0">
                        <a:lnSpc>
                          <a:spcPct val="115000"/>
                        </a:lnSpc>
                        <a:spcBef>
                          <a:spcPts val="0"/>
                        </a:spcBef>
                        <a:spcAft>
                          <a:spcPts val="0"/>
                        </a:spcAft>
                      </a:pPr>
                      <a:r>
                        <a:rPr lang="en-US" sz="1200" dirty="0"/>
                        <a:t>By selecting  particular type of radiation particular atom or molecule can be excited along the mixture.</a:t>
                      </a:r>
                      <a:endParaRPr lang="en-US" sz="1100" dirty="0">
                        <a:latin typeface="Calibri"/>
                        <a:ea typeface="Calibri"/>
                        <a:cs typeface="Shruti"/>
                      </a:endParaRPr>
                    </a:p>
                  </a:txBody>
                  <a:tcPr marL="68580" marR="68580" marT="0" marB="0"/>
                </a:tc>
              </a:tr>
            </a:tbl>
          </a:graphicData>
        </a:graphic>
      </p:graphicFrame>
    </p:spTree>
  </p:cSld>
  <p:clrMapOvr>
    <a:masterClrMapping/>
  </p:clrMapOvr>
  <p:transition>
    <p:wheel spokes="3"/>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ppt_x</p:attrName>
                                        </p:attrNameLst>
                                      </p:cBhvr>
                                      <p:tavLst>
                                        <p:tav tm="0">
                                          <p:val>
                                            <p:strVal val="#ppt_x-.2"/>
                                          </p:val>
                                        </p:tav>
                                        <p:tav tm="100000">
                                          <p:val>
                                            <p:strVal val="#ppt_x"/>
                                          </p:val>
                                        </p:tav>
                                      </p:tavLst>
                                    </p:anim>
                                    <p:anim calcmode="lin" valueType="num">
                                      <p:cBhvr>
                                        <p:cTn id="8" dur="10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2" presetClass="entr" presetSubtype="0"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Scale>
                                      <p:cBhvr>
                                        <p:cTn id="14" dur="1000" decel="50000" fill="hold">
                                          <p:stCondLst>
                                            <p:cond delay="0"/>
                                          </p:stCondLst>
                                        </p:cTn>
                                        <p:tgtEl>
                                          <p:spTgt spid="4"/>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5" dur="1000" decel="50000" fill="hold">
                                          <p:stCondLst>
                                            <p:cond delay="0"/>
                                          </p:stCondLst>
                                        </p:cTn>
                                        <p:tgtEl>
                                          <p:spTgt spid="4"/>
                                        </p:tgtEl>
                                        <p:attrNameLst>
                                          <p:attrName>ppt_x</p:attrName>
                                          <p:attrName>ppt_y</p:attrName>
                                        </p:attrNameLst>
                                      </p:cBhvr>
                                    </p:animMotion>
                                    <p:animEffect transition="in" filter="fade">
                                      <p:cBhvr>
                                        <p:cTn id="16"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Absorption of light: </a:t>
            </a:r>
            <a:endPar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3" name="Content Placeholder 2"/>
          <p:cNvSpPr>
            <a:spLocks noGrp="1"/>
          </p:cNvSpPr>
          <p:nvPr>
            <p:ph idx="1"/>
          </p:nvPr>
        </p:nvSpPr>
        <p:spPr/>
        <p:txBody>
          <a:bodyPr>
            <a:normAutofit/>
          </a:bodyPr>
          <a:lstStyle/>
          <a:p>
            <a:r>
              <a:rPr lang="en-US" dirty="0" smtClean="0"/>
              <a:t>When light is incident upon a homogeneous medium, a part of the incident light is reflected, a part is absorbed and the rest is transmitted.                                                    I</a:t>
            </a:r>
            <a:r>
              <a:rPr lang="en-US" baseline="-25000" dirty="0" smtClean="0"/>
              <a:t>o</a:t>
            </a:r>
            <a:r>
              <a:rPr lang="en-US" dirty="0" smtClean="0"/>
              <a:t>   =   I</a:t>
            </a:r>
            <a:r>
              <a:rPr lang="en-US" baseline="-25000" dirty="0" smtClean="0"/>
              <a:t>a</a:t>
            </a:r>
            <a:r>
              <a:rPr lang="en-US" dirty="0" smtClean="0"/>
              <a:t>  +  I</a:t>
            </a:r>
            <a:r>
              <a:rPr lang="en-US" baseline="-25000" dirty="0" smtClean="0"/>
              <a:t>t</a:t>
            </a:r>
            <a:r>
              <a:rPr lang="en-US" dirty="0" smtClean="0"/>
              <a:t>  +</a:t>
            </a:r>
            <a:r>
              <a:rPr lang="en-US" baseline="-25000" dirty="0" smtClean="0"/>
              <a:t> </a:t>
            </a:r>
            <a:r>
              <a:rPr lang="en-US" dirty="0" smtClean="0"/>
              <a:t>  I</a:t>
            </a:r>
            <a:r>
              <a:rPr lang="en-US" baseline="-25000" dirty="0" smtClean="0"/>
              <a:t>r</a:t>
            </a:r>
            <a:r>
              <a:rPr lang="en-US" dirty="0" smtClean="0"/>
              <a:t> </a:t>
            </a:r>
            <a:r>
              <a:rPr lang="en-US" dirty="0" smtClean="0"/>
              <a:t>             --------------  </a:t>
            </a:r>
            <a:r>
              <a:rPr lang="en-US" dirty="0" smtClean="0"/>
              <a:t>(1)</a:t>
            </a:r>
            <a:r>
              <a:rPr lang="en-US" dirty="0" smtClean="0"/>
              <a:t>                                                                                               where </a:t>
            </a:r>
            <a:r>
              <a:rPr lang="en-US" dirty="0" smtClean="0"/>
              <a:t>I</a:t>
            </a:r>
            <a:r>
              <a:rPr lang="en-US" baseline="-25000" dirty="0" smtClean="0"/>
              <a:t>0</a:t>
            </a:r>
            <a:r>
              <a:rPr lang="en-US" dirty="0" smtClean="0"/>
              <a:t> – incident light, I</a:t>
            </a:r>
            <a:r>
              <a:rPr lang="en-US" baseline="-25000" dirty="0" smtClean="0"/>
              <a:t>a</a:t>
            </a:r>
            <a:r>
              <a:rPr lang="en-US" dirty="0" smtClean="0"/>
              <a:t>– absorbed light and I</a:t>
            </a:r>
            <a:r>
              <a:rPr lang="en-US" baseline="-25000" dirty="0" smtClean="0"/>
              <a:t>r</a:t>
            </a:r>
            <a:r>
              <a:rPr lang="en-US" dirty="0" smtClean="0"/>
              <a:t> – reflected light. I</a:t>
            </a:r>
            <a:r>
              <a:rPr lang="en-US" baseline="-25000" dirty="0" smtClean="0"/>
              <a:t>r</a:t>
            </a:r>
            <a:r>
              <a:rPr lang="en-US" dirty="0" smtClean="0"/>
              <a:t> is </a:t>
            </a:r>
            <a:r>
              <a:rPr lang="en-US" dirty="0" smtClean="0"/>
              <a:t>very small</a:t>
            </a:r>
            <a:r>
              <a:rPr lang="en-US" dirty="0" smtClean="0"/>
              <a:t>, so equation (1) </a:t>
            </a:r>
            <a:r>
              <a:rPr lang="en-US" dirty="0" smtClean="0"/>
              <a:t>becomes                          </a:t>
            </a:r>
            <a:r>
              <a:rPr lang="en-US" dirty="0" smtClean="0"/>
              <a:t>I</a:t>
            </a:r>
            <a:r>
              <a:rPr lang="en-US" baseline="-25000" dirty="0" smtClean="0"/>
              <a:t>o</a:t>
            </a:r>
            <a:r>
              <a:rPr lang="en-US" dirty="0" smtClean="0"/>
              <a:t>   =   I</a:t>
            </a:r>
            <a:r>
              <a:rPr lang="en-US" baseline="-25000" dirty="0" smtClean="0"/>
              <a:t>a</a:t>
            </a:r>
            <a:r>
              <a:rPr lang="en-US" dirty="0" smtClean="0"/>
              <a:t>  +  I</a:t>
            </a:r>
            <a:r>
              <a:rPr lang="en-US" baseline="-25000" dirty="0" smtClean="0"/>
              <a:t>t</a:t>
            </a:r>
            <a:r>
              <a:rPr lang="en-US" dirty="0" smtClean="0"/>
              <a:t>                   </a:t>
            </a:r>
            <a:r>
              <a:rPr lang="en-US" dirty="0" smtClean="0"/>
              <a:t>-----------------  </a:t>
            </a:r>
            <a:r>
              <a:rPr lang="en-US" dirty="0" smtClean="0"/>
              <a:t>(2) </a:t>
            </a:r>
            <a:endParaRPr lang="en-US" dirty="0"/>
          </a:p>
        </p:txBody>
      </p:sp>
    </p:spTree>
  </p:cSld>
  <p:clrMapOvr>
    <a:masterClrMapping/>
  </p:clrMapOvr>
  <p:transition>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ppt_x</p:attrName>
                                        </p:attrNameLst>
                                      </p:cBhvr>
                                      <p:tavLst>
                                        <p:tav tm="0">
                                          <p:val>
                                            <p:strVal val="#ppt_x-.2"/>
                                          </p:val>
                                        </p:tav>
                                        <p:tav tm="100000">
                                          <p:val>
                                            <p:strVal val="#ppt_x"/>
                                          </p:val>
                                        </p:tav>
                                      </p:tavLst>
                                    </p:anim>
                                    <p:anim calcmode="lin" valueType="num">
                                      <p:cBhvr>
                                        <p:cTn id="8" dur="10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Lambert’s law : </a:t>
            </a:r>
            <a:endPar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3" name="Content Placeholder 2"/>
          <p:cNvSpPr>
            <a:spLocks noGrp="1"/>
          </p:cNvSpPr>
          <p:nvPr>
            <p:ph idx="1"/>
          </p:nvPr>
        </p:nvSpPr>
        <p:spPr/>
        <p:txBody>
          <a:bodyPr>
            <a:normAutofit fontScale="62500" lnSpcReduction="20000"/>
          </a:bodyPr>
          <a:lstStyle/>
          <a:p>
            <a:r>
              <a:rPr lang="en-US" dirty="0" smtClean="0"/>
              <a:t>“When a beam of light is allowed to pass through a </a:t>
            </a:r>
            <a:r>
              <a:rPr lang="en-US" dirty="0" smtClean="0"/>
              <a:t>transparent </a:t>
            </a:r>
            <a:r>
              <a:rPr lang="en-US" dirty="0" smtClean="0"/>
              <a:t>medium, the rate of decrease of intensity with the thickness of medium is directly proportional to the intensity of light.”</a:t>
            </a:r>
          </a:p>
          <a:p>
            <a:r>
              <a:rPr lang="en-US" dirty="0" smtClean="0"/>
              <a:t>‒ dI/</a:t>
            </a:r>
            <a:r>
              <a:rPr lang="en-US" dirty="0" err="1" smtClean="0"/>
              <a:t>dt</a:t>
            </a:r>
            <a:r>
              <a:rPr lang="en-US" dirty="0" smtClean="0"/>
              <a:t> α I    or ‒ dI/</a:t>
            </a:r>
            <a:r>
              <a:rPr lang="en-US" dirty="0" err="1" smtClean="0"/>
              <a:t>dt</a:t>
            </a:r>
            <a:r>
              <a:rPr lang="en-US" dirty="0" smtClean="0"/>
              <a:t> = I                                       </a:t>
            </a:r>
            <a:r>
              <a:rPr lang="en-US" dirty="0" smtClean="0"/>
              <a:t>-------------------  </a:t>
            </a:r>
            <a:r>
              <a:rPr lang="en-US" dirty="0" smtClean="0"/>
              <a:t>(3)                                             Where I is the </a:t>
            </a:r>
            <a:r>
              <a:rPr lang="en-US" dirty="0" smtClean="0"/>
              <a:t>intensity of </a:t>
            </a:r>
            <a:r>
              <a:rPr lang="en-US" dirty="0" smtClean="0"/>
              <a:t>incident light of wave length λ, t is proportionality constant</a:t>
            </a:r>
            <a:r>
              <a:rPr lang="en-US" dirty="0" smtClean="0"/>
              <a:t>. Upon </a:t>
            </a:r>
            <a:r>
              <a:rPr lang="en-US" dirty="0" smtClean="0"/>
              <a:t>integration of equation (3) and putting I   =   I</a:t>
            </a:r>
            <a:r>
              <a:rPr lang="en-US" baseline="-25000" dirty="0" smtClean="0"/>
              <a:t>o</a:t>
            </a:r>
            <a:r>
              <a:rPr lang="en-US" dirty="0" smtClean="0"/>
              <a:t> when t = 0,                                              </a:t>
            </a:r>
            <a:r>
              <a:rPr lang="en-US" dirty="0" smtClean="0"/>
              <a:t>                    </a:t>
            </a:r>
            <a:r>
              <a:rPr lang="en-US" dirty="0" smtClean="0"/>
              <a:t>ln (I</a:t>
            </a:r>
            <a:r>
              <a:rPr lang="en-US" baseline="-25000" dirty="0" smtClean="0"/>
              <a:t>o</a:t>
            </a:r>
            <a:r>
              <a:rPr lang="en-US" dirty="0" smtClean="0"/>
              <a:t> /  I</a:t>
            </a:r>
            <a:r>
              <a:rPr lang="en-US" baseline="-25000" dirty="0" smtClean="0"/>
              <a:t>t</a:t>
            </a:r>
            <a:r>
              <a:rPr lang="en-US" dirty="0" smtClean="0"/>
              <a:t>) = kt , so  (I</a:t>
            </a:r>
            <a:r>
              <a:rPr lang="en-US" baseline="-25000" dirty="0" smtClean="0"/>
              <a:t>o</a:t>
            </a:r>
            <a:r>
              <a:rPr lang="en-US" dirty="0" smtClean="0"/>
              <a:t> /  I</a:t>
            </a:r>
            <a:r>
              <a:rPr lang="en-US" baseline="-25000" dirty="0" smtClean="0"/>
              <a:t>t</a:t>
            </a:r>
            <a:r>
              <a:rPr lang="en-US" dirty="0" smtClean="0"/>
              <a:t>) = e</a:t>
            </a:r>
            <a:r>
              <a:rPr lang="en-US" baseline="30000" dirty="0" smtClean="0"/>
              <a:t>kt</a:t>
            </a:r>
            <a:r>
              <a:rPr lang="en-US" dirty="0" smtClean="0"/>
              <a:t>  and   I</a:t>
            </a:r>
            <a:r>
              <a:rPr lang="en-US" baseline="-25000" dirty="0" smtClean="0"/>
              <a:t>t</a:t>
            </a:r>
            <a:r>
              <a:rPr lang="en-US" dirty="0" smtClean="0"/>
              <a:t> = I</a:t>
            </a:r>
            <a:r>
              <a:rPr lang="en-US" baseline="-25000" dirty="0" smtClean="0"/>
              <a:t>o</a:t>
            </a:r>
            <a:r>
              <a:rPr lang="en-US" dirty="0" smtClean="0"/>
              <a:t> . e</a:t>
            </a:r>
            <a:r>
              <a:rPr lang="en-US" baseline="30000" dirty="0" smtClean="0"/>
              <a:t>–kt </a:t>
            </a:r>
            <a:r>
              <a:rPr lang="en-US" dirty="0" smtClean="0"/>
              <a:t>    </a:t>
            </a:r>
            <a:r>
              <a:rPr lang="en-US" dirty="0" smtClean="0"/>
              <a:t>     ------------  </a:t>
            </a:r>
            <a:r>
              <a:rPr lang="en-US" dirty="0" smtClean="0"/>
              <a:t>(4)      where I</a:t>
            </a:r>
            <a:r>
              <a:rPr lang="en-US" baseline="-25000" dirty="0" smtClean="0"/>
              <a:t>o</a:t>
            </a:r>
            <a:r>
              <a:rPr lang="en-US" dirty="0" smtClean="0"/>
              <a:t> is the </a:t>
            </a:r>
            <a:r>
              <a:rPr lang="en-US" dirty="0" smtClean="0"/>
              <a:t>intensity of </a:t>
            </a:r>
            <a:r>
              <a:rPr lang="en-US" dirty="0" smtClean="0"/>
              <a:t>incident light, I</a:t>
            </a:r>
            <a:r>
              <a:rPr lang="en-US" baseline="-25000" dirty="0" smtClean="0"/>
              <a:t>t</a:t>
            </a:r>
            <a:r>
              <a:rPr lang="en-US" dirty="0" smtClean="0"/>
              <a:t> is the intensity of the transmitted light and k is a constant depends upon the wave length and medium used. equation (4) can be changed to common logarithms,                                                                                          I</a:t>
            </a:r>
            <a:r>
              <a:rPr lang="en-US" baseline="-25000" dirty="0" smtClean="0"/>
              <a:t>t</a:t>
            </a:r>
            <a:r>
              <a:rPr lang="en-US" dirty="0" smtClean="0"/>
              <a:t> = I</a:t>
            </a:r>
            <a:r>
              <a:rPr lang="en-US" baseline="-25000" dirty="0" smtClean="0"/>
              <a:t>o</a:t>
            </a:r>
            <a:r>
              <a:rPr lang="en-US" dirty="0" smtClean="0"/>
              <a:t> .10­</a:t>
            </a:r>
            <a:r>
              <a:rPr lang="en-US" baseline="30000" dirty="0" smtClean="0"/>
              <a:t>–0.4343kt</a:t>
            </a:r>
            <a:r>
              <a:rPr lang="en-US" dirty="0" smtClean="0"/>
              <a:t>  = I</a:t>
            </a:r>
            <a:r>
              <a:rPr lang="en-US" baseline="-25000" dirty="0" smtClean="0"/>
              <a:t>o</a:t>
            </a:r>
            <a:r>
              <a:rPr lang="en-US" dirty="0" smtClean="0"/>
              <a:t> .10­</a:t>
            </a:r>
            <a:r>
              <a:rPr lang="en-US" baseline="30000" dirty="0" smtClean="0"/>
              <a:t>–Kt</a:t>
            </a:r>
            <a:r>
              <a:rPr lang="en-US" dirty="0" smtClean="0"/>
              <a:t>                                 </a:t>
            </a:r>
            <a:r>
              <a:rPr lang="en-US" dirty="0" smtClean="0"/>
              <a:t>       -----------------  </a:t>
            </a:r>
            <a:r>
              <a:rPr lang="en-US" dirty="0" smtClean="0"/>
              <a:t>(5)                                                   where K = k / 2.3026                                            </a:t>
            </a:r>
            <a:r>
              <a:rPr lang="en-US" dirty="0" smtClean="0"/>
              <a:t>      -----------------  </a:t>
            </a:r>
            <a:r>
              <a:rPr lang="en-US" dirty="0" smtClean="0"/>
              <a:t>(6)                   K is the absorption co-efficient and it is defined as : “ It is the reciprocal of the thickness which is required to reduce the light to 1/ 10 of its intensity.” The ratio I</a:t>
            </a:r>
            <a:r>
              <a:rPr lang="en-US" baseline="-25000" dirty="0" smtClean="0"/>
              <a:t>t</a:t>
            </a:r>
            <a:r>
              <a:rPr lang="en-US" dirty="0" smtClean="0"/>
              <a:t>/I</a:t>
            </a:r>
            <a:r>
              <a:rPr lang="en-US" baseline="-25000" dirty="0" smtClean="0"/>
              <a:t>o</a:t>
            </a:r>
            <a:r>
              <a:rPr lang="en-US" dirty="0" smtClean="0"/>
              <a:t> is known as transmittance T. log( I</a:t>
            </a:r>
            <a:r>
              <a:rPr lang="en-US" baseline="-25000" dirty="0" smtClean="0"/>
              <a:t>o</a:t>
            </a:r>
            <a:r>
              <a:rPr lang="en-US" dirty="0" smtClean="0"/>
              <a:t>/I</a:t>
            </a:r>
            <a:r>
              <a:rPr lang="en-US" baseline="-25000" dirty="0" smtClean="0"/>
              <a:t>t</a:t>
            </a:r>
            <a:r>
              <a:rPr lang="en-US" dirty="0" smtClean="0"/>
              <a:t> ) is known as absorbance A. I</a:t>
            </a:r>
            <a:r>
              <a:rPr lang="en-US" baseline="-25000" dirty="0" smtClean="0"/>
              <a:t>o</a:t>
            </a:r>
            <a:r>
              <a:rPr lang="en-US" dirty="0" smtClean="0"/>
              <a:t>/I</a:t>
            </a:r>
            <a:r>
              <a:rPr lang="en-US" baseline="-25000" dirty="0" smtClean="0"/>
              <a:t>t </a:t>
            </a:r>
            <a:r>
              <a:rPr lang="en-US" dirty="0" smtClean="0"/>
              <a:t>is known as opacity.</a:t>
            </a:r>
            <a:endParaRPr lang="en-US" dirty="0"/>
          </a:p>
        </p:txBody>
      </p:sp>
    </p:spTree>
  </p:cSld>
  <p:clrMapOvr>
    <a:masterClrMapping/>
  </p:clrMapOvr>
  <p:transition>
    <p:strips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ppt_x</p:attrName>
                                        </p:attrNameLst>
                                      </p:cBhvr>
                                      <p:tavLst>
                                        <p:tav tm="0">
                                          <p:val>
                                            <p:strVal val="#ppt_x-.2"/>
                                          </p:val>
                                        </p:tav>
                                        <p:tav tm="100000">
                                          <p:val>
                                            <p:strVal val="#ppt_x"/>
                                          </p:val>
                                        </p:tav>
                                      </p:tavLst>
                                    </p:anim>
                                    <p:anim calcmode="lin" valueType="num">
                                      <p:cBhvr>
                                        <p:cTn id="8" dur="10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Beer’s law: </a:t>
            </a:r>
            <a:endPar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3" name="Content Placeholder 2"/>
          <p:cNvSpPr>
            <a:spLocks noGrp="1"/>
          </p:cNvSpPr>
          <p:nvPr>
            <p:ph idx="1"/>
          </p:nvPr>
        </p:nvSpPr>
        <p:spPr/>
        <p:txBody>
          <a:bodyPr>
            <a:normAutofit fontScale="55000" lnSpcReduction="20000"/>
          </a:bodyPr>
          <a:lstStyle/>
          <a:p>
            <a:r>
              <a:rPr lang="en-US" dirty="0" smtClean="0"/>
              <a:t>Lambert’s law gives relationship between the transmittance and length of the path.</a:t>
            </a:r>
            <a:r>
              <a:rPr lang="en-US" b="1" dirty="0" smtClean="0"/>
              <a:t> </a:t>
            </a:r>
            <a:r>
              <a:rPr lang="en-US" dirty="0" smtClean="0"/>
              <a:t>Beer’s law gives relationship between  transmittance and concentration of the solution.” The intensity of a beam of monochromatic light decreases exponentially with the increase in concentration of the absorbing substance </a:t>
            </a:r>
            <a:r>
              <a:rPr lang="en-US" dirty="0" smtClean="0"/>
              <a:t>arithmetically.”                         </a:t>
            </a:r>
            <a:r>
              <a:rPr lang="en-US" dirty="0" smtClean="0"/>
              <a:t>I</a:t>
            </a:r>
            <a:r>
              <a:rPr lang="en-US" baseline="-25000" dirty="0" smtClean="0"/>
              <a:t>t</a:t>
            </a:r>
            <a:r>
              <a:rPr lang="en-US" dirty="0" smtClean="0"/>
              <a:t> = I</a:t>
            </a:r>
            <a:r>
              <a:rPr lang="en-US" baseline="-25000" dirty="0" smtClean="0"/>
              <a:t>o</a:t>
            </a:r>
            <a:r>
              <a:rPr lang="en-US" dirty="0" smtClean="0"/>
              <a:t> . e</a:t>
            </a:r>
            <a:r>
              <a:rPr lang="en-US" baseline="30000" dirty="0" smtClean="0"/>
              <a:t>–</a:t>
            </a:r>
            <a:r>
              <a:rPr lang="en-US" baseline="30000" dirty="0" err="1" smtClean="0"/>
              <a:t>k’c</a:t>
            </a:r>
            <a:r>
              <a:rPr lang="en-US" dirty="0" smtClean="0"/>
              <a:t> = I</a:t>
            </a:r>
            <a:r>
              <a:rPr lang="en-US" baseline="-25000" dirty="0" smtClean="0"/>
              <a:t>o</a:t>
            </a:r>
            <a:r>
              <a:rPr lang="en-US" dirty="0" smtClean="0"/>
              <a:t> .10­</a:t>
            </a:r>
            <a:r>
              <a:rPr lang="en-US" baseline="30000" dirty="0" smtClean="0"/>
              <a:t>–0.4343k’c</a:t>
            </a:r>
            <a:r>
              <a:rPr lang="en-US" dirty="0" smtClean="0"/>
              <a:t>  = I</a:t>
            </a:r>
            <a:r>
              <a:rPr lang="en-US" baseline="-25000" dirty="0" smtClean="0"/>
              <a:t>o</a:t>
            </a:r>
            <a:r>
              <a:rPr lang="en-US" dirty="0" smtClean="0"/>
              <a:t> .10­</a:t>
            </a:r>
            <a:r>
              <a:rPr lang="en-US" baseline="30000" dirty="0" smtClean="0"/>
              <a:t>–K’c</a:t>
            </a:r>
            <a:r>
              <a:rPr lang="en-US" dirty="0" smtClean="0"/>
              <a:t> ,where k’ and K’ are constants and c is the concentration of the absorbing substance.                                                                      Now, I</a:t>
            </a:r>
            <a:r>
              <a:rPr lang="en-US" baseline="-25000" dirty="0" smtClean="0"/>
              <a:t>t</a:t>
            </a:r>
            <a:r>
              <a:rPr lang="en-US" dirty="0" smtClean="0"/>
              <a:t> = I</a:t>
            </a:r>
            <a:r>
              <a:rPr lang="en-US" baseline="-25000" dirty="0" smtClean="0"/>
              <a:t>o</a:t>
            </a:r>
            <a:r>
              <a:rPr lang="en-US" dirty="0" smtClean="0"/>
              <a:t> .10­</a:t>
            </a:r>
            <a:r>
              <a:rPr lang="en-US" baseline="30000" dirty="0" smtClean="0"/>
              <a:t>–Kt</a:t>
            </a:r>
            <a:r>
              <a:rPr lang="en-US" dirty="0" smtClean="0"/>
              <a:t> So we can say, I</a:t>
            </a:r>
            <a:r>
              <a:rPr lang="en-US" baseline="-25000" dirty="0" smtClean="0"/>
              <a:t>t</a:t>
            </a:r>
            <a:r>
              <a:rPr lang="en-US" dirty="0" smtClean="0"/>
              <a:t> = I</a:t>
            </a:r>
            <a:r>
              <a:rPr lang="en-US" baseline="-25000" dirty="0" smtClean="0"/>
              <a:t>o</a:t>
            </a:r>
            <a:r>
              <a:rPr lang="en-US" dirty="0" smtClean="0"/>
              <a:t> .10­</a:t>
            </a:r>
            <a:r>
              <a:rPr lang="en-US" baseline="30000" dirty="0" smtClean="0"/>
              <a:t>–a.c.t</a:t>
            </a:r>
            <a:r>
              <a:rPr lang="en-US" dirty="0" smtClean="0"/>
              <a:t> and log( I</a:t>
            </a:r>
            <a:r>
              <a:rPr lang="en-US" baseline="-25000" dirty="0" smtClean="0"/>
              <a:t>o</a:t>
            </a:r>
            <a:r>
              <a:rPr lang="en-US" dirty="0" smtClean="0"/>
              <a:t>/I</a:t>
            </a:r>
            <a:r>
              <a:rPr lang="en-US" baseline="-25000" dirty="0" smtClean="0"/>
              <a:t>t</a:t>
            </a:r>
            <a:r>
              <a:rPr lang="en-US" dirty="0" smtClean="0"/>
              <a:t>) = a.c.t  --------------  (1)              where a is </a:t>
            </a:r>
            <a:r>
              <a:rPr lang="en-US" dirty="0" smtClean="0"/>
              <a:t>constant. is </a:t>
            </a:r>
            <a:r>
              <a:rPr lang="en-US" dirty="0" smtClean="0"/>
              <a:t>equation (1) is a mathematical statement of Beer- Lambert law. The value of a depends on the units of concentration. If </a:t>
            </a:r>
            <a:r>
              <a:rPr lang="en-US" dirty="0" smtClean="0"/>
              <a:t>c is </a:t>
            </a:r>
            <a:r>
              <a:rPr lang="en-US" dirty="0" smtClean="0"/>
              <a:t>in mole dm</a:t>
            </a:r>
            <a:r>
              <a:rPr lang="en-US" baseline="30000" dirty="0" smtClean="0"/>
              <a:t>‒3</a:t>
            </a:r>
            <a:r>
              <a:rPr lang="en-US" dirty="0" smtClean="0"/>
              <a:t> and t in cm, then a is replaced by  ϵ and is known as the molar absorption coefficient or molar absorptivity.                                                                                                                           A = log( I</a:t>
            </a:r>
            <a:r>
              <a:rPr lang="en-US" baseline="-25000" dirty="0" smtClean="0"/>
              <a:t>o</a:t>
            </a:r>
            <a:r>
              <a:rPr lang="en-US" dirty="0" smtClean="0"/>
              <a:t>/I</a:t>
            </a:r>
            <a:r>
              <a:rPr lang="en-US" baseline="-25000" dirty="0" smtClean="0"/>
              <a:t>t</a:t>
            </a:r>
            <a:r>
              <a:rPr lang="en-US" dirty="0" smtClean="0"/>
              <a:t> ) = ϵ . c. t = log(1/T) = ‒ logT                                                                          A  = ϵ . c. t ,Therefore,  ϵ = A/ c t                                                                                                If c = 1 mole dm</a:t>
            </a:r>
            <a:r>
              <a:rPr lang="en-US" baseline="30000" dirty="0" smtClean="0"/>
              <a:t>‒3</a:t>
            </a:r>
            <a:r>
              <a:rPr lang="en-US" dirty="0" smtClean="0"/>
              <a:t> and t = 1 cm then  ϵ = A.                                                                           Thus, molar absorption coefficient is the specific absorption coefficient for a concentration of 1 mole dm</a:t>
            </a:r>
            <a:r>
              <a:rPr lang="en-US" baseline="30000" dirty="0" smtClean="0"/>
              <a:t>‒3</a:t>
            </a:r>
            <a:r>
              <a:rPr lang="en-US" dirty="0" smtClean="0"/>
              <a:t> and a path length of 1 cm. When there are number of absorbing substances , each of these contributes to the rate of absorption of light ,     </a:t>
            </a:r>
            <a:r>
              <a:rPr lang="en-US" dirty="0" smtClean="0"/>
              <a:t>                                                                  </a:t>
            </a:r>
            <a:r>
              <a:rPr lang="en-US" dirty="0" smtClean="0"/>
              <a:t>A = ϵ</a:t>
            </a:r>
            <a:r>
              <a:rPr lang="en-US" baseline="-25000" dirty="0" smtClean="0"/>
              <a:t>1</a:t>
            </a:r>
            <a:r>
              <a:rPr lang="en-US" dirty="0" smtClean="0"/>
              <a:t> . c</a:t>
            </a:r>
            <a:r>
              <a:rPr lang="en-US" baseline="-25000" dirty="0" smtClean="0"/>
              <a:t>1</a:t>
            </a:r>
            <a:r>
              <a:rPr lang="en-US" dirty="0" smtClean="0"/>
              <a:t>. t + ϵ</a:t>
            </a:r>
            <a:r>
              <a:rPr lang="en-US" baseline="-25000" dirty="0" smtClean="0"/>
              <a:t>2</a:t>
            </a:r>
            <a:r>
              <a:rPr lang="en-US" dirty="0" smtClean="0"/>
              <a:t> . c</a:t>
            </a:r>
            <a:r>
              <a:rPr lang="en-US" baseline="-25000" dirty="0" smtClean="0"/>
              <a:t>2</a:t>
            </a:r>
            <a:r>
              <a:rPr lang="en-US" dirty="0" smtClean="0"/>
              <a:t>. t + …… = Σ ϵ</a:t>
            </a:r>
            <a:r>
              <a:rPr lang="en-US" baseline="-25000" dirty="0" err="1" smtClean="0"/>
              <a:t>i</a:t>
            </a:r>
            <a:r>
              <a:rPr lang="en-US" dirty="0" smtClean="0"/>
              <a:t> . </a:t>
            </a:r>
            <a:r>
              <a:rPr lang="en-US" dirty="0" err="1" smtClean="0"/>
              <a:t>c</a:t>
            </a:r>
            <a:r>
              <a:rPr lang="en-US" baseline="-25000" dirty="0" err="1" smtClean="0"/>
              <a:t>i</a:t>
            </a:r>
            <a:r>
              <a:rPr lang="en-US" dirty="0" smtClean="0"/>
              <a:t>. t </a:t>
            </a:r>
            <a:endParaRPr lang="en-US" dirty="0"/>
          </a:p>
        </p:txBody>
      </p:sp>
    </p:spTree>
  </p:cSld>
  <p:clrMapOvr>
    <a:masterClrMapping/>
  </p:clrMapOvr>
  <p:transition>
    <p:plu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ppt_x</p:attrName>
                                        </p:attrNameLst>
                                      </p:cBhvr>
                                      <p:tavLst>
                                        <p:tav tm="0">
                                          <p:val>
                                            <p:strVal val="#ppt_x-.2"/>
                                          </p:val>
                                        </p:tav>
                                        <p:tav tm="100000">
                                          <p:val>
                                            <p:strVal val="#ppt_x"/>
                                          </p:val>
                                        </p:tav>
                                      </p:tavLst>
                                    </p:anim>
                                    <p:anim calcmode="lin" valueType="num">
                                      <p:cBhvr>
                                        <p:cTn id="8" dur="10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Nature of molar absorptivity and absorbance: </a:t>
            </a:r>
            <a:endPar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3" name="Content Placeholder 2"/>
          <p:cNvSpPr>
            <a:spLocks noGrp="1"/>
          </p:cNvSpPr>
          <p:nvPr>
            <p:ph idx="1"/>
          </p:nvPr>
        </p:nvSpPr>
        <p:spPr/>
        <p:txBody>
          <a:bodyPr>
            <a:normAutofit fontScale="92500" lnSpcReduction="10000"/>
          </a:bodyPr>
          <a:lstStyle/>
          <a:p>
            <a:r>
              <a:rPr lang="en-US" dirty="0" smtClean="0"/>
              <a:t>Absorbance is an extensive property and absorptivity is intensive property</a:t>
            </a:r>
            <a:r>
              <a:rPr lang="en-US" dirty="0" smtClean="0"/>
              <a:t>. If </a:t>
            </a:r>
            <a:r>
              <a:rPr lang="en-US" dirty="0" smtClean="0"/>
              <a:t>there is a change in concentration and in the thickness of the container, the value of molar absorptivity will remain constant but the absorbance will </a:t>
            </a:r>
            <a:r>
              <a:rPr lang="en-US" dirty="0" smtClean="0"/>
              <a:t>change. The </a:t>
            </a:r>
            <a:r>
              <a:rPr lang="en-US" dirty="0" smtClean="0"/>
              <a:t>value of  molar absorptivity will be different at different wave </a:t>
            </a:r>
            <a:r>
              <a:rPr lang="en-US" dirty="0" smtClean="0"/>
              <a:t>lengths. Therefore </a:t>
            </a:r>
            <a:r>
              <a:rPr lang="en-US" dirty="0" smtClean="0"/>
              <a:t>a monochromatic radiation is used in spectrometry and colorimetry</a:t>
            </a:r>
            <a:r>
              <a:rPr lang="en-US" dirty="0" smtClean="0"/>
              <a:t>. Similarly </a:t>
            </a:r>
            <a:r>
              <a:rPr lang="en-US" dirty="0" smtClean="0"/>
              <a:t>absorbance also varies with wave length. </a:t>
            </a:r>
            <a:endParaRPr lang="en-US" dirty="0"/>
          </a:p>
        </p:txBody>
      </p:sp>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ppt_x</p:attrName>
                                        </p:attrNameLst>
                                      </p:cBhvr>
                                      <p:tavLst>
                                        <p:tav tm="0">
                                          <p:val>
                                            <p:strVal val="#ppt_x-.2"/>
                                          </p:val>
                                        </p:tav>
                                        <p:tav tm="100000">
                                          <p:val>
                                            <p:strVal val="#ppt_x"/>
                                          </p:val>
                                        </p:tav>
                                      </p:tavLst>
                                    </p:anim>
                                    <p:anim calcmode="lin" valueType="num">
                                      <p:cBhvr>
                                        <p:cTn id="8" dur="10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Validity of Beer’s law :</a:t>
            </a:r>
            <a:endPar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3" name="Content Placeholder 2"/>
          <p:cNvSpPr>
            <a:spLocks noGrp="1"/>
          </p:cNvSpPr>
          <p:nvPr>
            <p:ph idx="1"/>
          </p:nvPr>
        </p:nvSpPr>
        <p:spPr>
          <a:xfrm>
            <a:off x="457200" y="1882808"/>
            <a:ext cx="8229600" cy="1317592"/>
          </a:xfrm>
        </p:spPr>
        <p:txBody>
          <a:bodyPr>
            <a:noAutofit/>
          </a:bodyPr>
          <a:lstStyle/>
          <a:p>
            <a:r>
              <a:rPr lang="en-US" sz="3200" dirty="0" smtClean="0"/>
              <a:t>When Beer’s law  is obeyed by a solution, it means there are no interactions between molecules of the solution and no new types of molecules will be formed as the concentration is </a:t>
            </a:r>
            <a:r>
              <a:rPr lang="en-US" sz="3200" dirty="0" smtClean="0"/>
              <a:t>changed</a:t>
            </a:r>
            <a:endParaRPr lang="en-US" sz="3200" dirty="0"/>
          </a:p>
        </p:txBody>
      </p:sp>
      <p:sp>
        <p:nvSpPr>
          <p:cNvPr id="5" name="Title 1"/>
          <p:cNvSpPr txBox="1">
            <a:spLocks/>
          </p:cNvSpPr>
          <p:nvPr/>
        </p:nvSpPr>
        <p:spPr>
          <a:xfrm>
            <a:off x="533400" y="3200400"/>
            <a:ext cx="8229600" cy="1399032"/>
          </a:xfrm>
          <a:prstGeom prst="rect">
            <a:avLst/>
          </a:prstGeom>
        </p:spPr>
        <p:txBody>
          <a:bodyPr vert="horz" anchor="ctr">
            <a:normAutofit/>
          </a:bodyPr>
          <a:lstStyle/>
          <a:p>
            <a:pPr marL="484632" marR="0" lvl="0" indent="0" algn="l" defTabSz="914400" rtl="0" eaLnBrk="1" fontAlgn="auto" latinLnBrk="0" hangingPunct="1">
              <a:lnSpc>
                <a:spcPct val="100000"/>
              </a:lnSpc>
              <a:spcBef>
                <a:spcPct val="0"/>
              </a:spcBef>
              <a:spcAft>
                <a:spcPts val="0"/>
              </a:spcAft>
              <a:buClrTx/>
              <a:buSzTx/>
              <a:buFontTx/>
              <a:buNone/>
              <a:tabLst/>
              <a:defRPr/>
            </a:pPr>
            <a:endParaRPr kumimoji="0" lang="en-US" sz="4200" b="0" i="0" u="none" strike="noStrike" kern="1200" cap="none" spc="0" normalizeH="0" baseline="0" noProof="0" dirty="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uLnTx/>
              <a:uFillTx/>
              <a:latin typeface="+mj-lt"/>
              <a:ea typeface="+mj-ea"/>
              <a:cs typeface="+mj-cs"/>
            </a:endParaRPr>
          </a:p>
        </p:txBody>
      </p:sp>
      <p:sp>
        <p:nvSpPr>
          <p:cNvPr id="6" name="Content Placeholder 2"/>
          <p:cNvSpPr txBox="1">
            <a:spLocks/>
          </p:cNvSpPr>
          <p:nvPr/>
        </p:nvSpPr>
        <p:spPr>
          <a:xfrm>
            <a:off x="457200" y="4343400"/>
            <a:ext cx="8229600" cy="1317592"/>
          </a:xfrm>
          <a:prstGeom prst="rect">
            <a:avLst/>
          </a:prstGeom>
        </p:spPr>
        <p:txBody>
          <a:bodyPr vert="horz" anchor="t">
            <a:normAutofit/>
          </a:bodyPr>
          <a:lstStyle/>
          <a:p>
            <a:pPr marL="448056" marR="0" lvl="0" indent="-384048" algn="l" defTabSz="914400" rtl="0" eaLnBrk="1" fontAlgn="auto" latinLnBrk="0" hangingPunct="1">
              <a:lnSpc>
                <a:spcPct val="100000"/>
              </a:lnSpc>
              <a:spcBef>
                <a:spcPct val="20000"/>
              </a:spcBef>
              <a:spcAft>
                <a:spcPts val="0"/>
              </a:spcAft>
              <a:buClr>
                <a:schemeClr val="accent1"/>
              </a:buClr>
              <a:buSzPct val="80000"/>
              <a:buFont typeface="Wingdings 2"/>
              <a:buChar char=""/>
              <a:tabLst/>
              <a:defRPr/>
            </a:pPr>
            <a:endParaRPr kumimoji="0" lang="en-US" sz="20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whee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ppt_x</p:attrName>
                                        </p:attrNameLst>
                                      </p:cBhvr>
                                      <p:tavLst>
                                        <p:tav tm="0">
                                          <p:val>
                                            <p:strVal val="#ppt_x-.2"/>
                                          </p:val>
                                        </p:tav>
                                        <p:tav tm="100000">
                                          <p:val>
                                            <p:strVal val="#ppt_x"/>
                                          </p:val>
                                        </p:tav>
                                      </p:tavLst>
                                    </p:anim>
                                    <p:anim calcmode="lin" valueType="num">
                                      <p:cBhvr>
                                        <p:cTn id="8" dur="10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pPr lvl="0">
              <a:defRPr/>
            </a:pPr>
            <a:r>
              <a:rPr lang="en-US"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Deviation from Beer’s law :</a:t>
            </a:r>
            <a:endPar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3" name="Content Placeholder 2"/>
          <p:cNvSpPr>
            <a:spLocks noGrp="1"/>
          </p:cNvSpPr>
          <p:nvPr>
            <p:ph idx="1"/>
          </p:nvPr>
        </p:nvSpPr>
        <p:spPr/>
        <p:txBody>
          <a:bodyPr>
            <a:normAutofit fontScale="62500" lnSpcReduction="20000"/>
          </a:bodyPr>
          <a:lstStyle/>
          <a:p>
            <a:r>
              <a:rPr lang="en-US" dirty="0" smtClean="0"/>
              <a:t>If we plot absorbance against concentration, a straight line passing through the origin should be obtained. But there is a deviation from this linear relationship</a:t>
            </a:r>
            <a:r>
              <a:rPr lang="en-US" dirty="0" smtClean="0"/>
              <a:t>. Deviations </a:t>
            </a:r>
            <a:r>
              <a:rPr lang="en-US" dirty="0" smtClean="0"/>
              <a:t>are positive if the curve is concave </a:t>
            </a:r>
            <a:r>
              <a:rPr lang="en-US" dirty="0" smtClean="0"/>
              <a:t>upwards </a:t>
            </a:r>
            <a:r>
              <a:rPr lang="en-US" dirty="0" smtClean="0"/>
              <a:t>and negative if the curve is concave downwards.                                                                                   Deviation from Beer’s law is due to following factors:                                                          (</a:t>
            </a:r>
            <a:r>
              <a:rPr lang="en-US" dirty="0" err="1" smtClean="0"/>
              <a:t>i</a:t>
            </a:r>
            <a:r>
              <a:rPr lang="en-US" dirty="0" smtClean="0"/>
              <a:t>)  Beer’s law will hold over a wide range of concentration provided the structure of the </a:t>
            </a:r>
            <a:r>
              <a:rPr lang="en-US" dirty="0" smtClean="0"/>
              <a:t>colored </a:t>
            </a:r>
            <a:r>
              <a:rPr lang="en-US" dirty="0" smtClean="0"/>
              <a:t>ion or of the </a:t>
            </a:r>
            <a:r>
              <a:rPr lang="en-US" dirty="0" smtClean="0"/>
              <a:t>colored </a:t>
            </a:r>
            <a:r>
              <a:rPr lang="en-US" dirty="0" smtClean="0"/>
              <a:t>non-electrolyte in the dissolved state does not change with </a:t>
            </a:r>
            <a:r>
              <a:rPr lang="en-US" dirty="0" smtClean="0"/>
              <a:t>concentration. If </a:t>
            </a:r>
            <a:r>
              <a:rPr lang="en-US" dirty="0" smtClean="0"/>
              <a:t>a </a:t>
            </a:r>
            <a:r>
              <a:rPr lang="en-US" dirty="0" smtClean="0"/>
              <a:t>colored </a:t>
            </a:r>
            <a:r>
              <a:rPr lang="en-US" dirty="0" smtClean="0"/>
              <a:t>solution is having some other substance whose ions do not react chemically with </a:t>
            </a:r>
            <a:r>
              <a:rPr lang="en-US" dirty="0" smtClean="0"/>
              <a:t>colored </a:t>
            </a:r>
            <a:r>
              <a:rPr lang="en-US" dirty="0" smtClean="0"/>
              <a:t>components, its small concentration does not affect the light </a:t>
            </a:r>
            <a:r>
              <a:rPr lang="en-US" dirty="0" smtClean="0"/>
              <a:t>absorption. Its </a:t>
            </a:r>
            <a:r>
              <a:rPr lang="en-US" dirty="0" smtClean="0"/>
              <a:t>large concentration may affect light absorption and may also change the molar absorptivity.                                                                                                     (ii) Deviation may also occur if the colored solute ionizes, dissociates or associates in solution.  For </a:t>
            </a:r>
            <a:r>
              <a:rPr lang="en-US" dirty="0" smtClean="0"/>
              <a:t>example, benzyl </a:t>
            </a:r>
            <a:r>
              <a:rPr lang="en-US" dirty="0" smtClean="0"/>
              <a:t>alcohol in chloroform exists in polymeric equilibrium:                    4 C</a:t>
            </a:r>
            <a:r>
              <a:rPr lang="en-US" baseline="-25000" dirty="0" smtClean="0"/>
              <a:t>6</a:t>
            </a:r>
            <a:r>
              <a:rPr lang="en-US" dirty="0" smtClean="0"/>
              <a:t>H</a:t>
            </a:r>
            <a:r>
              <a:rPr lang="en-US" baseline="-25000" dirty="0" smtClean="0"/>
              <a:t>5</a:t>
            </a:r>
            <a:r>
              <a:rPr lang="en-US" dirty="0" smtClean="0"/>
              <a:t>CH</a:t>
            </a:r>
            <a:r>
              <a:rPr lang="en-US" baseline="-25000" dirty="0" smtClean="0"/>
              <a:t>2</a:t>
            </a:r>
            <a:r>
              <a:rPr lang="en-US" dirty="0" smtClean="0"/>
              <a:t>OH      →          (C</a:t>
            </a:r>
            <a:r>
              <a:rPr lang="en-US" baseline="-25000" dirty="0" smtClean="0"/>
              <a:t>6</a:t>
            </a:r>
            <a:r>
              <a:rPr lang="en-US" dirty="0" smtClean="0"/>
              <a:t>H</a:t>
            </a:r>
            <a:r>
              <a:rPr lang="en-US" baseline="-25000" dirty="0" smtClean="0"/>
              <a:t>5</a:t>
            </a:r>
            <a:r>
              <a:rPr lang="en-US" dirty="0" smtClean="0"/>
              <a:t>CH</a:t>
            </a:r>
            <a:r>
              <a:rPr lang="en-US" baseline="-25000" dirty="0" smtClean="0"/>
              <a:t>2</a:t>
            </a:r>
            <a:r>
              <a:rPr lang="en-US" dirty="0" smtClean="0"/>
              <a:t>OH)</a:t>
            </a:r>
            <a:r>
              <a:rPr lang="en-US" baseline="-25000" dirty="0" smtClean="0"/>
              <a:t>4</a:t>
            </a:r>
            <a:r>
              <a:rPr lang="en-US" dirty="0" smtClean="0"/>
              <a:t> </a:t>
            </a:r>
            <a:endParaRPr lang="en-US" dirty="0"/>
          </a:p>
        </p:txBody>
      </p:sp>
    </p:spTree>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ppt_x</p:attrName>
                                        </p:attrNameLst>
                                      </p:cBhvr>
                                      <p:tavLst>
                                        <p:tav tm="0">
                                          <p:val>
                                            <p:strVal val="#ppt_x-.2"/>
                                          </p:val>
                                        </p:tav>
                                        <p:tav tm="100000">
                                          <p:val>
                                            <p:strVal val="#ppt_x"/>
                                          </p:val>
                                        </p:tav>
                                      </p:tavLst>
                                    </p:anim>
                                    <p:anim calcmode="lin" valueType="num">
                                      <p:cBhvr>
                                        <p:cTn id="8" dur="10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54</TotalTime>
  <Words>2460</Words>
  <Application>Microsoft Office PowerPoint</Application>
  <PresentationFormat>On-screen Show (4:3)</PresentationFormat>
  <Paragraphs>71</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Verve</vt:lpstr>
      <vt:lpstr>Unit-1 PHOTOCHEMISTRY B.Sc. (SEMESTER-V)         US05CCHE05  </vt:lpstr>
      <vt:lpstr>Introduction</vt:lpstr>
      <vt:lpstr>Difference between dark and photochemical reactions.</vt:lpstr>
      <vt:lpstr>Absorption of light: </vt:lpstr>
      <vt:lpstr>Lambert’s law : </vt:lpstr>
      <vt:lpstr>Beer’s law: </vt:lpstr>
      <vt:lpstr>Nature of molar absorptivity and absorbance: </vt:lpstr>
      <vt:lpstr>Validity of Beer’s law :</vt:lpstr>
      <vt:lpstr>Deviation from Beer’s law :</vt:lpstr>
      <vt:lpstr>Slide 10</vt:lpstr>
      <vt:lpstr>Application of Beer’s law:</vt:lpstr>
      <vt:lpstr>Laws of photochemistry: </vt:lpstr>
      <vt:lpstr>Slide 13</vt:lpstr>
      <vt:lpstr>Quantum yield or quantum efficiency:</vt:lpstr>
      <vt:lpstr>Slide 15</vt:lpstr>
      <vt:lpstr>Deviations in the law of photochemical equivalence:</vt:lpstr>
      <vt:lpstr>Slide 17</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Unit-1 PHOTOCHEMISTRY B.Sc. (SEMESTER-V)         US05CCHE05  </dc:title>
  <dc:creator>Dell</dc:creator>
  <cp:lastModifiedBy>Dell</cp:lastModifiedBy>
  <cp:revision>7</cp:revision>
  <dcterms:created xsi:type="dcterms:W3CDTF">2006-08-16T00:00:00Z</dcterms:created>
  <dcterms:modified xsi:type="dcterms:W3CDTF">2018-04-29T11:49:15Z</dcterms:modified>
</cp:coreProperties>
</file>